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theme/themeOverride1.xml" ContentType="application/vnd.openxmlformats-officedocument.themeOverr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61"/>
  </p:notesMasterIdLst>
  <p:handoutMasterIdLst>
    <p:handoutMasterId r:id="rId62"/>
  </p:handoutMasterIdLst>
  <p:sldIdLst>
    <p:sldId id="256" r:id="rId2"/>
    <p:sldId id="257" r:id="rId3"/>
    <p:sldId id="283" r:id="rId4"/>
    <p:sldId id="285" r:id="rId5"/>
    <p:sldId id="284" r:id="rId6"/>
    <p:sldId id="310" r:id="rId7"/>
    <p:sldId id="286" r:id="rId8"/>
    <p:sldId id="258" r:id="rId9"/>
    <p:sldId id="287" r:id="rId10"/>
    <p:sldId id="288" r:id="rId11"/>
    <p:sldId id="311" r:id="rId12"/>
    <p:sldId id="312" r:id="rId13"/>
    <p:sldId id="259" r:id="rId14"/>
    <p:sldId id="289" r:id="rId15"/>
    <p:sldId id="293" r:id="rId16"/>
    <p:sldId id="260" r:id="rId17"/>
    <p:sldId id="290" r:id="rId18"/>
    <p:sldId id="291" r:id="rId19"/>
    <p:sldId id="313" r:id="rId20"/>
    <p:sldId id="315" r:id="rId21"/>
    <p:sldId id="316" r:id="rId22"/>
    <p:sldId id="261" r:id="rId23"/>
    <p:sldId id="294" r:id="rId24"/>
    <p:sldId id="262" r:id="rId25"/>
    <p:sldId id="292" r:id="rId26"/>
    <p:sldId id="295" r:id="rId27"/>
    <p:sldId id="263" r:id="rId28"/>
    <p:sldId id="296" r:id="rId29"/>
    <p:sldId id="265" r:id="rId30"/>
    <p:sldId id="297" r:id="rId31"/>
    <p:sldId id="266" r:id="rId32"/>
    <p:sldId id="267" r:id="rId33"/>
    <p:sldId id="298" r:id="rId34"/>
    <p:sldId id="299" r:id="rId35"/>
    <p:sldId id="268" r:id="rId36"/>
    <p:sldId id="304" r:id="rId37"/>
    <p:sldId id="301" r:id="rId38"/>
    <p:sldId id="303" r:id="rId39"/>
    <p:sldId id="302" r:id="rId40"/>
    <p:sldId id="306" r:id="rId41"/>
    <p:sldId id="269" r:id="rId42"/>
    <p:sldId id="270" r:id="rId43"/>
    <p:sldId id="271" r:id="rId44"/>
    <p:sldId id="275" r:id="rId45"/>
    <p:sldId id="273" r:id="rId46"/>
    <p:sldId id="274" r:id="rId47"/>
    <p:sldId id="276" r:id="rId48"/>
    <p:sldId id="277" r:id="rId49"/>
    <p:sldId id="278" r:id="rId50"/>
    <p:sldId id="279" r:id="rId51"/>
    <p:sldId id="280" r:id="rId52"/>
    <p:sldId id="308" r:id="rId53"/>
    <p:sldId id="309" r:id="rId54"/>
    <p:sldId id="264" r:id="rId55"/>
    <p:sldId id="307" r:id="rId56"/>
    <p:sldId id="281" r:id="rId57"/>
    <p:sldId id="317" r:id="rId58"/>
    <p:sldId id="318" r:id="rId59"/>
    <p:sldId id="282" r:id="rId60"/>
  </p:sldIdLst>
  <p:sldSz cx="9144000" cy="6858000" type="screen4x3"/>
  <p:notesSz cx="7010400" cy="9236075"/>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Liz" initials="EJ"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a:srgbClr val="F0F0F0"/>
    <a:srgbClr val="FF0066"/>
    <a:srgbClr val="000000"/>
    <a:srgbClr val="ECE4C6"/>
    <a:srgbClr val="CC3300"/>
    <a:srgbClr val="FFFF00"/>
    <a:srgbClr val="996633"/>
    <a:srgbClr val="A50021"/>
    <a:srgbClr val="FF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758" autoAdjust="0"/>
    <p:restoredTop sz="94624" autoAdjust="0"/>
  </p:normalViewPr>
  <p:slideViewPr>
    <p:cSldViewPr showGuides="1">
      <p:cViewPr>
        <p:scale>
          <a:sx n="77" d="100"/>
          <a:sy n="77" d="100"/>
        </p:scale>
        <p:origin x="-186" y="126"/>
      </p:cViewPr>
      <p:guideLst>
        <p:guide orient="horz" pos="2160"/>
        <p:guide pos="2880"/>
      </p:guideLst>
    </p:cSldViewPr>
  </p:slideViewPr>
  <p:outlineViewPr>
    <p:cViewPr>
      <p:scale>
        <a:sx n="33" d="100"/>
        <a:sy n="33" d="100"/>
      </p:scale>
      <p:origin x="48" y="9672"/>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commentAuthors" Target="commentAuthor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sz="quarter" idx="1"/>
          </p:nvPr>
        </p:nvSpPr>
        <p:spPr>
          <a:xfrm>
            <a:off x="3970938" y="0"/>
            <a:ext cx="3037840" cy="461804"/>
          </a:xfrm>
          <a:prstGeom prst="rect">
            <a:avLst/>
          </a:prstGeom>
        </p:spPr>
        <p:txBody>
          <a:bodyPr vert="horz" lIns="92830" tIns="46415" rIns="92830" bIns="46415" rtlCol="0"/>
          <a:lstStyle>
            <a:lvl1pPr algn="r">
              <a:defRPr sz="1200"/>
            </a:lvl1pPr>
          </a:lstStyle>
          <a:p>
            <a:fld id="{81322559-505E-44C4-91B7-15294201DAC9}" type="datetimeFigureOut">
              <a:rPr lang="en-US" smtClean="0"/>
              <a:pPr/>
              <a:t>9/25/2017</a:t>
            </a:fld>
            <a:endParaRPr lang="en-US"/>
          </a:p>
        </p:txBody>
      </p:sp>
      <p:sp>
        <p:nvSpPr>
          <p:cNvPr id="4" name="Footer Placeholder 3"/>
          <p:cNvSpPr>
            <a:spLocks noGrp="1"/>
          </p:cNvSpPr>
          <p:nvPr>
            <p:ph type="ftr" sz="quarter" idx="2"/>
          </p:nvPr>
        </p:nvSpPr>
        <p:spPr>
          <a:xfrm>
            <a:off x="0" y="8772668"/>
            <a:ext cx="3037840" cy="461804"/>
          </a:xfrm>
          <a:prstGeom prst="rect">
            <a:avLst/>
          </a:prstGeom>
        </p:spPr>
        <p:txBody>
          <a:bodyPr vert="horz" lIns="92830" tIns="46415" rIns="92830" bIns="46415" rtlCol="0" anchor="b"/>
          <a:lstStyle>
            <a:lvl1pPr algn="l">
              <a:defRPr sz="1200"/>
            </a:lvl1pPr>
          </a:lstStyle>
          <a:p>
            <a:endParaRPr lang="en-US"/>
          </a:p>
        </p:txBody>
      </p:sp>
      <p:sp>
        <p:nvSpPr>
          <p:cNvPr id="5" name="Slide Number Placeholder 4"/>
          <p:cNvSpPr>
            <a:spLocks noGrp="1"/>
          </p:cNvSpPr>
          <p:nvPr>
            <p:ph type="sldNum" sz="quarter" idx="3"/>
          </p:nvPr>
        </p:nvSpPr>
        <p:spPr>
          <a:xfrm>
            <a:off x="3970938" y="8772668"/>
            <a:ext cx="3037840" cy="461804"/>
          </a:xfrm>
          <a:prstGeom prst="rect">
            <a:avLst/>
          </a:prstGeom>
        </p:spPr>
        <p:txBody>
          <a:bodyPr vert="horz" lIns="92830" tIns="46415" rIns="92830" bIns="46415" rtlCol="0" anchor="b"/>
          <a:lstStyle>
            <a:lvl1pPr algn="r">
              <a:defRPr sz="1200"/>
            </a:lvl1pPr>
          </a:lstStyle>
          <a:p>
            <a:fld id="{89C09BEB-7BFA-4756-8825-48D306301D98}" type="slidenum">
              <a:rPr lang="en-US" smtClean="0"/>
              <a:pPr/>
              <a:t>‹#›</a:t>
            </a:fld>
            <a:endParaRPr lang="en-US"/>
          </a:p>
        </p:txBody>
      </p:sp>
    </p:spTree>
    <p:extLst>
      <p:ext uri="{BB962C8B-B14F-4D97-AF65-F5344CB8AC3E}">
        <p14:creationId xmlns:p14="http://schemas.microsoft.com/office/powerpoint/2010/main" val="287564843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1804"/>
          </a:xfrm>
          <a:prstGeom prst="rect">
            <a:avLst/>
          </a:prstGeom>
        </p:spPr>
        <p:txBody>
          <a:bodyPr vert="horz" lIns="92830" tIns="46415" rIns="92830" bIns="46415" rtlCol="0"/>
          <a:lstStyle>
            <a:lvl1pPr algn="l">
              <a:defRPr sz="1200"/>
            </a:lvl1pPr>
          </a:lstStyle>
          <a:p>
            <a:endParaRPr lang="en-US"/>
          </a:p>
        </p:txBody>
      </p:sp>
      <p:sp>
        <p:nvSpPr>
          <p:cNvPr id="3" name="Date Placeholder 2"/>
          <p:cNvSpPr>
            <a:spLocks noGrp="1"/>
          </p:cNvSpPr>
          <p:nvPr>
            <p:ph type="dt" idx="1"/>
          </p:nvPr>
        </p:nvSpPr>
        <p:spPr>
          <a:xfrm>
            <a:off x="3970938" y="0"/>
            <a:ext cx="3037840" cy="461804"/>
          </a:xfrm>
          <a:prstGeom prst="rect">
            <a:avLst/>
          </a:prstGeom>
        </p:spPr>
        <p:txBody>
          <a:bodyPr vert="horz" lIns="92830" tIns="46415" rIns="92830" bIns="46415" rtlCol="0"/>
          <a:lstStyle>
            <a:lvl1pPr algn="r">
              <a:defRPr sz="1200"/>
            </a:lvl1pPr>
          </a:lstStyle>
          <a:p>
            <a:fld id="{1FDA27D8-A324-44F0-A7D3-BA31DE6899B5}" type="datetimeFigureOut">
              <a:rPr lang="en-US" smtClean="0"/>
              <a:pPr/>
              <a:t>9/25/2017</a:t>
            </a:fld>
            <a:endParaRPr lang="en-US"/>
          </a:p>
        </p:txBody>
      </p:sp>
      <p:sp>
        <p:nvSpPr>
          <p:cNvPr id="4" name="Slide Image Placeholder 3"/>
          <p:cNvSpPr>
            <a:spLocks noGrp="1" noRot="1" noChangeAspect="1"/>
          </p:cNvSpPr>
          <p:nvPr>
            <p:ph type="sldImg" idx="2"/>
          </p:nvPr>
        </p:nvSpPr>
        <p:spPr>
          <a:xfrm>
            <a:off x="1195388" y="692150"/>
            <a:ext cx="4619625" cy="3463925"/>
          </a:xfrm>
          <a:prstGeom prst="rect">
            <a:avLst/>
          </a:prstGeom>
          <a:noFill/>
          <a:ln w="12700">
            <a:solidFill>
              <a:prstClr val="black"/>
            </a:solidFill>
          </a:ln>
        </p:spPr>
        <p:txBody>
          <a:bodyPr vert="horz" lIns="92830" tIns="46415" rIns="92830" bIns="46415" rtlCol="0" anchor="ctr"/>
          <a:lstStyle/>
          <a:p>
            <a:endParaRPr lang="en-US"/>
          </a:p>
        </p:txBody>
      </p:sp>
      <p:sp>
        <p:nvSpPr>
          <p:cNvPr id="5" name="Notes Placeholder 4"/>
          <p:cNvSpPr>
            <a:spLocks noGrp="1"/>
          </p:cNvSpPr>
          <p:nvPr>
            <p:ph type="body" sz="quarter" idx="3"/>
          </p:nvPr>
        </p:nvSpPr>
        <p:spPr>
          <a:xfrm>
            <a:off x="701040" y="4387136"/>
            <a:ext cx="5608320" cy="4156234"/>
          </a:xfrm>
          <a:prstGeom prst="rect">
            <a:avLst/>
          </a:prstGeom>
        </p:spPr>
        <p:txBody>
          <a:bodyPr vert="horz" lIns="92830" tIns="46415" rIns="92830" bIns="46415"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772668"/>
            <a:ext cx="3037840" cy="461804"/>
          </a:xfrm>
          <a:prstGeom prst="rect">
            <a:avLst/>
          </a:prstGeom>
        </p:spPr>
        <p:txBody>
          <a:bodyPr vert="horz" lIns="92830" tIns="46415" rIns="92830" bIns="46415"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772668"/>
            <a:ext cx="3037840" cy="461804"/>
          </a:xfrm>
          <a:prstGeom prst="rect">
            <a:avLst/>
          </a:prstGeom>
        </p:spPr>
        <p:txBody>
          <a:bodyPr vert="horz" lIns="92830" tIns="46415" rIns="92830" bIns="46415" rtlCol="0" anchor="b"/>
          <a:lstStyle>
            <a:lvl1pPr algn="r">
              <a:defRPr sz="1200"/>
            </a:lvl1pPr>
          </a:lstStyle>
          <a:p>
            <a:fld id="{701A2A06-2445-496B-92C5-B74D012B45FD}" type="slidenum">
              <a:rPr lang="en-US" smtClean="0"/>
              <a:pPr/>
              <a:t>‹#›</a:t>
            </a:fld>
            <a:endParaRPr lang="en-US"/>
          </a:p>
        </p:txBody>
      </p:sp>
    </p:spTree>
    <p:extLst>
      <p:ext uri="{BB962C8B-B14F-4D97-AF65-F5344CB8AC3E}">
        <p14:creationId xmlns:p14="http://schemas.microsoft.com/office/powerpoint/2010/main" val="17105467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701A2A06-2445-496B-92C5-B74D012B45FD}"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01A2A06-2445-496B-92C5-B74D012B45FD}" type="slidenum">
              <a:rPr lang="en-US" smtClean="0"/>
              <a:pPr/>
              <a:t>28</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701A2A06-2445-496B-92C5-B74D012B45FD}" type="slidenum">
              <a:rPr lang="en-US" smtClean="0"/>
              <a:pPr/>
              <a:t>29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2530" name="Rectangle 2"/>
          <p:cNvSpPr>
            <a:spLocks noGrp="1" noChangeArrowheads="1"/>
          </p:cNvSpPr>
          <p:nvPr>
            <p:ph type="ctrTitle"/>
          </p:nvPr>
        </p:nvSpPr>
        <p:spPr>
          <a:xfrm>
            <a:off x="685800" y="2130425"/>
            <a:ext cx="7772400" cy="1470025"/>
          </a:xfrm>
        </p:spPr>
        <p:txBody>
          <a:bodyPr/>
          <a:lstStyle>
            <a:lvl1pPr>
              <a:defRPr b="1"/>
            </a:lvl1pPr>
          </a:lstStyle>
          <a:p>
            <a:r>
              <a:rPr lang="en-US"/>
              <a:t>Click to edit Master title style</a:t>
            </a:r>
          </a:p>
        </p:txBody>
      </p:sp>
      <p:sp>
        <p:nvSpPr>
          <p:cNvPr id="22531" name="Rectangle 3"/>
          <p:cNvSpPr>
            <a:spLocks noGrp="1" noChangeArrowheads="1"/>
          </p:cNvSpPr>
          <p:nvPr>
            <p:ph type="subTitle" idx="1"/>
          </p:nvPr>
        </p:nvSpPr>
        <p:spPr>
          <a:xfrm>
            <a:off x="1371600" y="3886200"/>
            <a:ext cx="6400800" cy="1752600"/>
          </a:xfrm>
        </p:spPr>
        <p:txBody>
          <a:bodyPr/>
          <a:lstStyle>
            <a:lvl1pPr marL="0" indent="0" algn="ctr">
              <a:buFontTx/>
              <a:buNone/>
              <a:defRPr/>
            </a:lvl1pPr>
          </a:lstStyle>
          <a:p>
            <a:r>
              <a:rPr lang="en-US"/>
              <a:t>Click to edit Master subtitle style</a:t>
            </a:r>
          </a:p>
        </p:txBody>
      </p:sp>
      <p:sp>
        <p:nvSpPr>
          <p:cNvPr id="22532" name="Rectangle 4"/>
          <p:cNvSpPr>
            <a:spLocks noGrp="1" noChangeArrowheads="1"/>
          </p:cNvSpPr>
          <p:nvPr>
            <p:ph type="dt" sz="half" idx="2"/>
          </p:nvPr>
        </p:nvSpPr>
        <p:spPr>
          <a:xfrm>
            <a:off x="457200" y="6245225"/>
            <a:ext cx="2133600" cy="476250"/>
          </a:xfrm>
        </p:spPr>
        <p:txBody>
          <a:bodyPr/>
          <a:lstStyle>
            <a:lvl1pPr>
              <a:defRPr sz="1400"/>
            </a:lvl1pPr>
          </a:lstStyle>
          <a:p>
            <a:endParaRPr lang="en-US"/>
          </a:p>
        </p:txBody>
      </p:sp>
      <p:sp>
        <p:nvSpPr>
          <p:cNvPr id="22533" name="Rectangle 5"/>
          <p:cNvSpPr>
            <a:spLocks noGrp="1" noChangeArrowheads="1"/>
          </p:cNvSpPr>
          <p:nvPr>
            <p:ph type="ftr" sz="quarter" idx="3"/>
          </p:nvPr>
        </p:nvSpPr>
        <p:spPr>
          <a:xfrm>
            <a:off x="3124200" y="6245225"/>
            <a:ext cx="2895600" cy="476250"/>
          </a:xfrm>
        </p:spPr>
        <p:txBody>
          <a:bodyPr/>
          <a:lstStyle>
            <a:lvl1pPr>
              <a:defRPr sz="1400"/>
            </a:lvl1pPr>
          </a:lstStyle>
          <a:p>
            <a:endParaRPr lang="en-US"/>
          </a:p>
        </p:txBody>
      </p:sp>
      <p:sp>
        <p:nvSpPr>
          <p:cNvPr id="22534" name="Rectangle 6"/>
          <p:cNvSpPr>
            <a:spLocks noGrp="1" noChangeArrowheads="1"/>
          </p:cNvSpPr>
          <p:nvPr>
            <p:ph type="sldNum" sz="quarter" idx="4"/>
          </p:nvPr>
        </p:nvSpPr>
        <p:spPr>
          <a:xfrm>
            <a:off x="6553200" y="6245225"/>
            <a:ext cx="2133600" cy="476250"/>
          </a:xfrm>
        </p:spPr>
        <p:txBody>
          <a:bodyPr/>
          <a:lstStyle>
            <a:lvl1pPr>
              <a:defRPr sz="1400"/>
            </a:lvl1pPr>
          </a:lstStyle>
          <a:p>
            <a:fld id="{3457178D-3E99-4B19-8F03-EB204C026D4D}"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0E8E1ED-2437-4A41-B410-D9053BE746CB}"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2C6C087-9CF7-4FB2-9D2F-8A05BA648E2D}"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16F9061-DFDB-4E2C-BCF6-50F4DC7072D1}"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9D5F96E-B329-417E-8446-BCF291D1BF77}" type="slidenum">
              <a:rPr lang="en-US"/>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4DCCA408-378E-4D69-AA7C-7C45C98CFE99}"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95C9591-1EEA-40FA-83D4-AB5552C61709}"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AA5EA6B0-2991-4BBE-AC62-DB07770C89DD}"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A9ED48F1-9440-4FE5-A964-4B2405E885A5}"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5924003-AC4C-4B8F-BF40-EE5CE5C2E2C6}"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74439AF5-7896-4F75-95E2-820D9E7BD4B0}"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2150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1508" name="Rectangle 4"/>
          <p:cNvSpPr>
            <a:spLocks noGrp="1" noChangeArrowheads="1"/>
          </p:cNvSpPr>
          <p:nvPr>
            <p:ph type="dt" sz="half" idx="2"/>
          </p:nvPr>
        </p:nvSpPr>
        <p:spPr bwMode="auto">
          <a:xfrm>
            <a:off x="0" y="6613525"/>
            <a:ext cx="21336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000"/>
            </a:lvl1pPr>
          </a:lstStyle>
          <a:p>
            <a:endParaRPr lang="en-US"/>
          </a:p>
        </p:txBody>
      </p:sp>
      <p:sp>
        <p:nvSpPr>
          <p:cNvPr id="21509" name="Rectangle 5"/>
          <p:cNvSpPr>
            <a:spLocks noGrp="1" noChangeArrowheads="1"/>
          </p:cNvSpPr>
          <p:nvPr>
            <p:ph type="ftr" sz="quarter" idx="3"/>
          </p:nvPr>
        </p:nvSpPr>
        <p:spPr bwMode="auto">
          <a:xfrm>
            <a:off x="2362200" y="6613525"/>
            <a:ext cx="4953000" cy="2444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000"/>
            </a:lvl1pPr>
          </a:lstStyle>
          <a:p>
            <a:endParaRPr lang="en-US"/>
          </a:p>
        </p:txBody>
      </p:sp>
      <p:sp>
        <p:nvSpPr>
          <p:cNvPr id="21510" name="Rectangle 6"/>
          <p:cNvSpPr>
            <a:spLocks noGrp="1" noChangeArrowheads="1"/>
          </p:cNvSpPr>
          <p:nvPr>
            <p:ph type="sldNum" sz="quarter" idx="4"/>
          </p:nvPr>
        </p:nvSpPr>
        <p:spPr bwMode="auto">
          <a:xfrm>
            <a:off x="7924800" y="6629400"/>
            <a:ext cx="12192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000"/>
            </a:lvl1pPr>
          </a:lstStyle>
          <a:p>
            <a:fld id="{A7E51EDE-CA2E-4CA2-A27D-39DCEF39AF75}"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Lst>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charset="0"/>
        </a:defRPr>
      </a:lvl2pPr>
      <a:lvl3pPr algn="ctr" rtl="0" fontAlgn="base">
        <a:spcBef>
          <a:spcPct val="0"/>
        </a:spcBef>
        <a:spcAft>
          <a:spcPct val="0"/>
        </a:spcAft>
        <a:defRPr sz="4400">
          <a:solidFill>
            <a:schemeClr val="tx1"/>
          </a:solidFill>
          <a:latin typeface="Arial" charset="0"/>
        </a:defRPr>
      </a:lvl3pPr>
      <a:lvl4pPr algn="ctr" rtl="0" fontAlgn="base">
        <a:spcBef>
          <a:spcPct val="0"/>
        </a:spcBef>
        <a:spcAft>
          <a:spcPct val="0"/>
        </a:spcAft>
        <a:defRPr sz="4400">
          <a:solidFill>
            <a:schemeClr val="tx1"/>
          </a:solidFill>
          <a:latin typeface="Arial" charset="0"/>
        </a:defRPr>
      </a:lvl4pPr>
      <a:lvl5pPr algn="ctr" rtl="0" fontAlgn="base">
        <a:spcBef>
          <a:spcPct val="0"/>
        </a:spcBef>
        <a:spcAft>
          <a:spcPct val="0"/>
        </a:spcAft>
        <a:defRPr sz="4400">
          <a:solidFill>
            <a:schemeClr val="tx1"/>
          </a:solidFill>
          <a:latin typeface="Arial" charset="0"/>
        </a:defRPr>
      </a:lvl5pPr>
      <a:lvl6pPr marL="457200" algn="ctr" rtl="0" fontAlgn="base">
        <a:spcBef>
          <a:spcPct val="0"/>
        </a:spcBef>
        <a:spcAft>
          <a:spcPct val="0"/>
        </a:spcAft>
        <a:defRPr sz="4400">
          <a:solidFill>
            <a:schemeClr val="tx1"/>
          </a:solidFill>
          <a:latin typeface="Arial" charset="0"/>
        </a:defRPr>
      </a:lvl6pPr>
      <a:lvl7pPr marL="914400" algn="ctr" rtl="0" fontAlgn="base">
        <a:spcBef>
          <a:spcPct val="0"/>
        </a:spcBef>
        <a:spcAft>
          <a:spcPct val="0"/>
        </a:spcAft>
        <a:defRPr sz="4400">
          <a:solidFill>
            <a:schemeClr val="tx1"/>
          </a:solidFill>
          <a:latin typeface="Arial" charset="0"/>
        </a:defRPr>
      </a:lvl7pPr>
      <a:lvl8pPr marL="1371600" algn="ctr" rtl="0" fontAlgn="base">
        <a:spcBef>
          <a:spcPct val="0"/>
        </a:spcBef>
        <a:spcAft>
          <a:spcPct val="0"/>
        </a:spcAft>
        <a:defRPr sz="4400">
          <a:solidFill>
            <a:schemeClr val="tx1"/>
          </a:solidFill>
          <a:latin typeface="Arial" charset="0"/>
        </a:defRPr>
      </a:lvl8pPr>
      <a:lvl9pPr marL="1828800" algn="ctr" rtl="0" fontAlgn="base">
        <a:spcBef>
          <a:spcPct val="0"/>
        </a:spcBef>
        <a:spcAft>
          <a:spcPct val="0"/>
        </a:spcAft>
        <a:defRPr sz="4400">
          <a:solidFill>
            <a:schemeClr val="tx1"/>
          </a:solidFill>
          <a:latin typeface="Arial" charset="0"/>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defRPr>
      </a:lvl2pPr>
      <a:lvl3pPr marL="1143000" indent="-228600" algn="l" rtl="0" fontAlgn="base">
        <a:spcBef>
          <a:spcPct val="20000"/>
        </a:spcBef>
        <a:spcAft>
          <a:spcPct val="0"/>
        </a:spcAft>
        <a:buChar char="•"/>
        <a:defRPr sz="2400">
          <a:solidFill>
            <a:schemeClr val="tx1"/>
          </a:solidFill>
          <a:latin typeface="+mn-lt"/>
        </a:defRPr>
      </a:lvl3pPr>
      <a:lvl4pPr marL="1600200" indent="-228600" algn="l" rtl="0" fontAlgn="base">
        <a:spcBef>
          <a:spcPct val="20000"/>
        </a:spcBef>
        <a:spcAft>
          <a:spcPct val="0"/>
        </a:spcAft>
        <a:buChar char="–"/>
        <a:defRPr sz="2000">
          <a:solidFill>
            <a:schemeClr val="tx1"/>
          </a:solidFill>
          <a:latin typeface="+mn-lt"/>
        </a:defRPr>
      </a:lvl4pPr>
      <a:lvl5pPr marL="2057400" indent="-228600" algn="l" rtl="0" fontAlgn="base">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14.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6.png"/></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7.wmf"/><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39.w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40.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2" Type="http://schemas.openxmlformats.org/officeDocument/2006/relationships/image" Target="../media/image41.jpeg"/><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image" Target="../media/image42.wmf"/><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43.png"/><Relationship Id="rId1" Type="http://schemas.openxmlformats.org/officeDocument/2006/relationships/slideLayout" Target="../slideLayouts/slideLayout1.xml"/><Relationship Id="rId4" Type="http://schemas.openxmlformats.org/officeDocument/2006/relationships/image" Target="../media/image4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457200" y="1066800"/>
            <a:ext cx="8001000" cy="2533651"/>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6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Lottery”</a:t>
            </a:r>
            <a:br>
              <a:rPr lang="en-US" sz="60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br>
            <a:r>
              <a:rPr lang="en-US" sz="280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Shirley Jackson</a:t>
            </a:r>
          </a:p>
        </p:txBody>
      </p:sp>
      <p:sp>
        <p:nvSpPr>
          <p:cNvPr id="2051" name="Rectangle 3"/>
          <p:cNvSpPr>
            <a:spLocks noGrp="1" noChangeArrowheads="1"/>
          </p:cNvSpPr>
          <p:nvPr>
            <p:ph type="subTitle" idx="1"/>
          </p:nvPr>
        </p:nvSpPr>
        <p:spPr/>
        <p:txBody>
          <a:bodyPr/>
          <a:lstStyle/>
          <a:p>
            <a:r>
              <a:rPr lang="en-US" b="1">
                <a:latin typeface="Bookman Old Style" pitchFamily="18" charset="0"/>
              </a:rPr>
              <a:t>Notes on the story</a:t>
            </a:r>
          </a:p>
        </p:txBody>
      </p:sp>
      <p:pic>
        <p:nvPicPr>
          <p:cNvPr id="2053" name="Picture 5" descr="pebbles"/>
          <p:cNvPicPr>
            <a:picLocks noChangeAspect="1" noChangeArrowheads="1"/>
          </p:cNvPicPr>
          <p:nvPr/>
        </p:nvPicPr>
        <p:blipFill>
          <a:blip r:embed="rId3" cstate="print"/>
          <a:srcRect l="4066" t="5116" r="4066" b="7756"/>
          <a:stretch>
            <a:fillRect/>
          </a:stretch>
        </p:blipFill>
        <p:spPr bwMode="auto">
          <a:xfrm>
            <a:off x="3200400" y="4648200"/>
            <a:ext cx="2438400" cy="1676400"/>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1219200" y="76200"/>
            <a:ext cx="7620000" cy="6629400"/>
          </a:xfrm>
          <a:solidFill>
            <a:srgbClr val="F0F0F0"/>
          </a:solidFill>
        </p:spPr>
        <p:txBody>
          <a:bodyPr/>
          <a:lstStyle/>
          <a:p>
            <a:pPr>
              <a:lnSpc>
                <a:spcPct val="90000"/>
              </a:lnSpc>
            </a:pPr>
            <a:r>
              <a:rPr lang="en-US" dirty="0" smtClean="0">
                <a:solidFill>
                  <a:srgbClr val="0000CC"/>
                </a:solidFill>
                <a:latin typeface="Times New Roman" pitchFamily="18" charset="0"/>
              </a:rPr>
              <a:t>Meanwhile</a:t>
            </a:r>
            <a:r>
              <a:rPr lang="en-US" dirty="0">
                <a:solidFill>
                  <a:srgbClr val="0000CC"/>
                </a:solidFill>
                <a:latin typeface="Times New Roman" pitchFamily="18" charset="0"/>
              </a:rPr>
              <a:t>, </a:t>
            </a:r>
            <a:r>
              <a:rPr lang="en-US" b="1" dirty="0">
                <a:solidFill>
                  <a:srgbClr val="0000CC"/>
                </a:solidFill>
                <a:effectLst>
                  <a:outerShdw blurRad="38100" dist="38100" dir="2700000" algn="tl">
                    <a:srgbClr val="000000"/>
                  </a:outerShdw>
                </a:effectLst>
                <a:latin typeface="Times New Roman" pitchFamily="18" charset="0"/>
              </a:rPr>
              <a:t>patriotic rhetoric</a:t>
            </a:r>
            <a:r>
              <a:rPr lang="en-US" dirty="0">
                <a:solidFill>
                  <a:srgbClr val="0000CC"/>
                </a:solidFill>
                <a:latin typeface="Times New Roman" pitchFamily="18" charset="0"/>
              </a:rPr>
              <a:t> dominated the public mood in politics. Fears about fascist dictatorships and communism, issues that had been highlighted by the war-induced </a:t>
            </a:r>
            <a:r>
              <a:rPr lang="en-US" b="1" dirty="0">
                <a:solidFill>
                  <a:srgbClr val="0000CC"/>
                </a:solidFill>
                <a:latin typeface="Times New Roman" pitchFamily="18" charset="0"/>
              </a:rPr>
              <a:t>paranoia and suspicion</a:t>
            </a:r>
            <a:r>
              <a:rPr lang="en-US" dirty="0">
                <a:solidFill>
                  <a:srgbClr val="0000CC"/>
                </a:solidFill>
                <a:latin typeface="Times New Roman" pitchFamily="18" charset="0"/>
              </a:rPr>
              <a:t> among seemingly peaceful American communities.</a:t>
            </a:r>
            <a:r>
              <a:rPr lang="en-US" dirty="0">
                <a:latin typeface="Times New Roman" pitchFamily="18" charset="0"/>
              </a:rPr>
              <a:t> </a:t>
            </a:r>
          </a:p>
          <a:p>
            <a:pPr lvl="2">
              <a:lnSpc>
                <a:spcPct val="90000"/>
              </a:lnSpc>
            </a:pPr>
            <a:endParaRPr lang="en-US" dirty="0">
              <a:latin typeface="Times New Roman" pitchFamily="18" charset="0"/>
            </a:endParaRPr>
          </a:p>
          <a:p>
            <a:pPr>
              <a:lnSpc>
                <a:spcPct val="90000"/>
              </a:lnSpc>
            </a:pPr>
            <a:endParaRPr lang="en-US" b="1" dirty="0">
              <a:solidFill>
                <a:srgbClr val="FF3300"/>
              </a:solidFill>
            </a:endParaRPr>
          </a:p>
          <a:p>
            <a:pPr>
              <a:lnSpc>
                <a:spcPct val="90000"/>
              </a:lnSpc>
              <a:buNone/>
            </a:pPr>
            <a:r>
              <a:rPr lang="en-US" b="1" dirty="0">
                <a:solidFill>
                  <a:srgbClr val="FF3300"/>
                </a:solidFill>
              </a:rPr>
              <a:t>	</a:t>
            </a:r>
            <a:r>
              <a:rPr lang="en-US" b="1" dirty="0" smtClean="0">
                <a:solidFill>
                  <a:srgbClr val="FF3300"/>
                </a:solidFill>
              </a:rPr>
              <a:t>	 </a:t>
            </a:r>
          </a:p>
          <a:p>
            <a:pPr>
              <a:lnSpc>
                <a:spcPct val="90000"/>
              </a:lnSpc>
              <a:buNone/>
            </a:pPr>
            <a:r>
              <a:rPr lang="en-US" b="1" dirty="0">
                <a:solidFill>
                  <a:srgbClr val="FF3300"/>
                </a:solidFill>
              </a:rPr>
              <a:t>	</a:t>
            </a:r>
            <a:r>
              <a:rPr lang="en-US" b="1" dirty="0" smtClean="0">
                <a:solidFill>
                  <a:srgbClr val="FF3300"/>
                </a:solidFill>
              </a:rPr>
              <a:t>	In </a:t>
            </a:r>
            <a:r>
              <a:rPr lang="en-US" b="1" dirty="0">
                <a:solidFill>
                  <a:srgbClr val="FF3300"/>
                </a:solidFill>
              </a:rPr>
              <a:t>the story, the townspeople are swept away by the tide of conformity, and the lottery goes ahead as always.</a:t>
            </a:r>
          </a:p>
        </p:txBody>
      </p:sp>
      <p:pic>
        <p:nvPicPr>
          <p:cNvPr id="23557" name="Picture 5" descr="MPj04007560000[1]"/>
          <p:cNvPicPr>
            <a:picLocks noChangeAspect="1" noChangeArrowheads="1"/>
          </p:cNvPicPr>
          <p:nvPr/>
        </p:nvPicPr>
        <p:blipFill>
          <a:blip r:embed="rId2" cstate="print"/>
          <a:srcRect/>
          <a:stretch>
            <a:fillRect/>
          </a:stretch>
        </p:blipFill>
        <p:spPr bwMode="auto">
          <a:xfrm>
            <a:off x="228600" y="1981200"/>
            <a:ext cx="914400" cy="1371600"/>
          </a:xfrm>
          <a:prstGeom prst="rect">
            <a:avLst/>
          </a:prstGeom>
          <a:noFill/>
        </p:spPr>
      </p:pic>
      <p:pic>
        <p:nvPicPr>
          <p:cNvPr id="23560" name="Picture 8" descr="MPj04007560000[1]"/>
          <p:cNvPicPr>
            <a:picLocks noChangeAspect="1" noChangeArrowheads="1"/>
          </p:cNvPicPr>
          <p:nvPr/>
        </p:nvPicPr>
        <p:blipFill>
          <a:blip r:embed="rId2" cstate="print"/>
          <a:srcRect/>
          <a:stretch>
            <a:fillRect/>
          </a:stretch>
        </p:blipFill>
        <p:spPr bwMode="auto">
          <a:xfrm>
            <a:off x="228600" y="3657600"/>
            <a:ext cx="914400" cy="1371600"/>
          </a:xfrm>
          <a:prstGeom prst="rect">
            <a:avLst/>
          </a:prstGeom>
          <a:noFill/>
        </p:spPr>
      </p:pic>
      <p:pic>
        <p:nvPicPr>
          <p:cNvPr id="23561" name="Picture 9" descr="MPj04007560000[1]"/>
          <p:cNvPicPr>
            <a:picLocks noChangeAspect="1" noChangeArrowheads="1"/>
          </p:cNvPicPr>
          <p:nvPr/>
        </p:nvPicPr>
        <p:blipFill>
          <a:blip r:embed="rId2" cstate="print"/>
          <a:srcRect/>
          <a:stretch>
            <a:fillRect/>
          </a:stretch>
        </p:blipFill>
        <p:spPr bwMode="auto">
          <a:xfrm>
            <a:off x="228600" y="5334000"/>
            <a:ext cx="914400" cy="1371600"/>
          </a:xfrm>
          <a:prstGeom prst="rect">
            <a:avLst/>
          </a:prstGeom>
          <a:noFill/>
        </p:spPr>
      </p:pic>
      <p:pic>
        <p:nvPicPr>
          <p:cNvPr id="23562" name="Picture 10" descr="MPj04007560000[1]"/>
          <p:cNvPicPr>
            <a:picLocks noChangeAspect="1" noChangeArrowheads="1"/>
          </p:cNvPicPr>
          <p:nvPr/>
        </p:nvPicPr>
        <p:blipFill>
          <a:blip r:embed="rId2" cstate="print"/>
          <a:srcRect/>
          <a:stretch>
            <a:fillRect/>
          </a:stretch>
        </p:blipFill>
        <p:spPr bwMode="auto">
          <a:xfrm>
            <a:off x="228600" y="304800"/>
            <a:ext cx="914400" cy="1371600"/>
          </a:xfrm>
          <a:prstGeom prst="rect">
            <a:avLst/>
          </a:prstGeom>
          <a:noFill/>
        </p:spPr>
      </p:pic>
      <p:grpSp>
        <p:nvGrpSpPr>
          <p:cNvPr id="12" name="Group 11"/>
          <p:cNvGrpSpPr/>
          <p:nvPr/>
        </p:nvGrpSpPr>
        <p:grpSpPr>
          <a:xfrm>
            <a:off x="0" y="3581400"/>
            <a:ext cx="2286000" cy="1676400"/>
            <a:chOff x="8458200" y="2590800"/>
            <a:chExt cx="2286000" cy="1676400"/>
          </a:xfrm>
        </p:grpSpPr>
        <p:sp>
          <p:nvSpPr>
            <p:cNvPr id="10" name="Cloud Callout 9"/>
            <p:cNvSpPr/>
            <p:nvPr/>
          </p:nvSpPr>
          <p:spPr>
            <a:xfrm>
              <a:off x="8458200" y="2590800"/>
              <a:ext cx="2286000" cy="1676400"/>
            </a:xfrm>
            <a:prstGeom prst="cloud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p:cNvSpPr txBox="1"/>
            <p:nvPr/>
          </p:nvSpPr>
          <p:spPr>
            <a:xfrm>
              <a:off x="8686800" y="3119735"/>
              <a:ext cx="1981200" cy="461665"/>
            </a:xfrm>
            <a:prstGeom prst="rect">
              <a:avLst/>
            </a:prstGeom>
            <a:noFill/>
          </p:spPr>
          <p:txBody>
            <a:bodyPr wrap="square" rtlCol="0">
              <a:spAutoFit/>
            </a:bodyPr>
            <a:lstStyle/>
            <a:p>
              <a:r>
                <a:rPr lang="en-US" sz="2400" b="1" dirty="0" smtClean="0">
                  <a:ln w="1905"/>
                  <a:solidFill>
                    <a:srgbClr val="002060"/>
                  </a:solidFill>
                  <a:effectLst>
                    <a:outerShdw blurRad="38100" dist="38100" dir="2700000" algn="tl">
                      <a:srgbClr val="000000">
                        <a:alpha val="43137"/>
                      </a:srgbClr>
                    </a:outerShdw>
                  </a:effectLst>
                </a:rPr>
                <a:t>Remember</a:t>
              </a:r>
              <a:endParaRPr lang="en-US" sz="2400" b="1" dirty="0">
                <a:ln w="1905"/>
                <a:solidFill>
                  <a:srgbClr val="002060"/>
                </a:solidFill>
                <a:effectLst>
                  <a:outerShdw blurRad="38100" dist="38100" dir="2700000" algn="tl">
                    <a:srgbClr val="000000">
                      <a:alpha val="43137"/>
                    </a:srgb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p:cTn id="7" dur="500" fill="hold"/>
                                        <p:tgtEl>
                                          <p:spTgt spid="12"/>
                                        </p:tgtEl>
                                        <p:attrNameLst>
                                          <p:attrName>ppt_w</p:attrName>
                                        </p:attrNameLst>
                                      </p:cBhvr>
                                      <p:tavLst>
                                        <p:tav tm="0">
                                          <p:val>
                                            <p:strVal val="#ppt_w*0.05"/>
                                          </p:val>
                                        </p:tav>
                                        <p:tav tm="100000">
                                          <p:val>
                                            <p:strVal val="#ppt_w"/>
                                          </p:val>
                                        </p:tav>
                                      </p:tavLst>
                                    </p:anim>
                                    <p:anim calcmode="lin" valueType="num">
                                      <p:cBhvr>
                                        <p:cTn id="8" dur="500" fill="hold"/>
                                        <p:tgtEl>
                                          <p:spTgt spid="12"/>
                                        </p:tgtEl>
                                        <p:attrNameLst>
                                          <p:attrName>ppt_h</p:attrName>
                                        </p:attrNameLst>
                                      </p:cBhvr>
                                      <p:tavLst>
                                        <p:tav tm="0">
                                          <p:val>
                                            <p:strVal val="#ppt_h"/>
                                          </p:val>
                                        </p:tav>
                                        <p:tav tm="100000">
                                          <p:val>
                                            <p:strVal val="#ppt_h"/>
                                          </p:val>
                                        </p:tav>
                                      </p:tavLst>
                                    </p:anim>
                                    <p:anim calcmode="lin" valueType="num">
                                      <p:cBhvr>
                                        <p:cTn id="9" dur="500" fill="hold"/>
                                        <p:tgtEl>
                                          <p:spTgt spid="12"/>
                                        </p:tgtEl>
                                        <p:attrNameLst>
                                          <p:attrName>ppt_x</p:attrName>
                                        </p:attrNameLst>
                                      </p:cBhvr>
                                      <p:tavLst>
                                        <p:tav tm="0">
                                          <p:val>
                                            <p:strVal val="#ppt_x-.2"/>
                                          </p:val>
                                        </p:tav>
                                        <p:tav tm="100000">
                                          <p:val>
                                            <p:strVal val="#ppt_x"/>
                                          </p:val>
                                        </p:tav>
                                      </p:tavLst>
                                    </p:anim>
                                    <p:anim calcmode="lin" valueType="num">
                                      <p:cBhvr>
                                        <p:cTn id="10" dur="500" fill="hold"/>
                                        <p:tgtEl>
                                          <p:spTgt spid="12"/>
                                        </p:tgtEl>
                                        <p:attrNameLst>
                                          <p:attrName>ppt_y</p:attrName>
                                        </p:attrNameLst>
                                      </p:cBhvr>
                                      <p:tavLst>
                                        <p:tav tm="0">
                                          <p:val>
                                            <p:strVal val="#ppt_y"/>
                                          </p:val>
                                        </p:tav>
                                        <p:tav tm="100000">
                                          <p:val>
                                            <p:strVal val="#ppt_y"/>
                                          </p:val>
                                        </p:tav>
                                      </p:tavLst>
                                    </p:anim>
                                    <p:animEffect transition="in" filter="fade">
                                      <p:cBhvr>
                                        <p:cTn id="11" dur="500"/>
                                        <p:tgtEl>
                                          <p:spTgt spid="12"/>
                                        </p:tgtEl>
                                      </p:cBhvr>
                                    </p:animEffect>
                                  </p:childTnLst>
                                </p:cTn>
                              </p:par>
                              <p:par>
                                <p:cTn id="12" presetID="48" presetClass="path" presetSubtype="0" accel="50000" decel="50000" fill="hold" nodeType="withEffect">
                                  <p:stCondLst>
                                    <p:cond delay="0"/>
                                  </p:stCondLst>
                                  <p:childTnLst>
                                    <p:animMotion origin="layout" path="M 0.21892 -0.01064 C 0.22691 -3.7037E-6 0.23594 0.01065 0.23993 0.02408 C 0.24392 0.03866 0.24601 0.05602 0.24792 0.07338 C 0.25 0.09074 0.24792 0.10533 0.24601 0.1213 C 0.24392 0.13611 0.24097 0.15209 0.23385 0.16528 C 0.22795 0.17871 0.21788 0.18936 0.20694 0.19746 C 0.19688 0.20533 0.1849 0.21065 0.17292 0.21343 C 0.16094 0.21598 0.14896 0.21598 0.13785 0.21343 C 0.12587 0.21065 0.11493 0.20394 0.1059 0.19329 C 0.09688 0.18403 0.08889 0.17199 0.0849 0.15741 C 0.07986 0.14399 0.07795 0.12547 0.07795 0.11065 C 0.07691 0.09607 0.07795 0.07871 0.08299 0.06412 C 0.08785 0.0507 0.09688 0.04005 0.10885 0.03473 C 0.12101 0.03079 0.13299 0.03611 0.14097 0.04537 C 0.14792 0.05463 0.15295 0.06945 0.15399 0.08658 C 0.15399 0.10394 0.15295 0.11991 0.14792 0.13334 C 0.14288 0.14676 0.14392 0.14931 0.12396 0.16667 C 0.1059 0.18542 0.08785 0.1801 0.07691 0.18125 C 0.06597 0.18125 0.05694 0.17593 0.04601 0.17061 C 0.03385 0.16412 0.02396 0.15209 0.01684 0.14144 C 0.0099 0.13079 0.00694 0.11736 0.00295 0.09607 C 1.38778E-17 0.07477 1.38778E-17 0.06412 1.38778E-17 0.04792 C 1.38778E-17 0.03195 1.38778E-17 0.01598 1.38778E-17 -3.7037E-6 " pathEditMode="relative" rAng="0" ptsTypes="fffffffffffffffffffffff">
                                      <p:cBhvr>
                                        <p:cTn id="13" dur="2000" fill="hold"/>
                                        <p:tgtEl>
                                          <p:spTgt spid="12"/>
                                        </p:tgtEl>
                                        <p:attrNameLst>
                                          <p:attrName>ppt_x</p:attrName>
                                          <p:attrName>ppt_y</p:attrName>
                                        </p:attrNameLst>
                                      </p:cBhvr>
                                      <p:rCtr x="-9400" y="113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228600" y="3071019"/>
            <a:ext cx="8686800" cy="715962"/>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Historical </a:t>
            </a:r>
            <a:r>
              <a:rPr lang="en-US" sz="40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Context Beyond the U.S. </a:t>
            </a:r>
            <a:endParaRPr lang="en-US" sz="40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1554162"/>
          </a:xfrm>
        </p:spPr>
        <p:txBody>
          <a:bodyPr/>
          <a:lstStyle/>
          <a:p>
            <a:r>
              <a:rPr lang="en-US" dirty="0" smtClean="0"/>
              <a:t>What do you know about the Holocaust?</a:t>
            </a:r>
            <a:endParaRPr lang="en-US" dirty="0"/>
          </a:p>
        </p:txBody>
      </p:sp>
      <p:pic>
        <p:nvPicPr>
          <p:cNvPr id="4" name="Picture 9" descr="p07192"/>
          <p:cNvPicPr>
            <a:picLocks noChangeAspect="1" noChangeArrowheads="1"/>
          </p:cNvPicPr>
          <p:nvPr/>
        </p:nvPicPr>
        <p:blipFill>
          <a:blip r:embed="rId2" cstate="print"/>
          <a:srcRect/>
          <a:stretch>
            <a:fillRect/>
          </a:stretch>
        </p:blipFill>
        <p:spPr bwMode="auto">
          <a:xfrm>
            <a:off x="2743200" y="2438400"/>
            <a:ext cx="3657600" cy="2743200"/>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342900" y="0"/>
            <a:ext cx="8458200" cy="1066800"/>
          </a:xfrm>
          <a:solidFill>
            <a:srgbClr val="EAEAEA"/>
          </a:solidFill>
        </p:spPr>
        <p:txBody>
          <a:bodyPr/>
          <a:lstStyle/>
          <a:p>
            <a:pPr>
              <a:buNone/>
            </a:pPr>
            <a:r>
              <a:rPr lang="en-US" sz="2800" dirty="0"/>
              <a:t>By </a:t>
            </a:r>
            <a:r>
              <a:rPr lang="en-US" sz="2800" dirty="0" smtClean="0"/>
              <a:t>1943, </a:t>
            </a:r>
            <a:r>
              <a:rPr lang="en-US" sz="2800" dirty="0"/>
              <a:t>news of the Nazi concentration camps had finally reached America. </a:t>
            </a:r>
          </a:p>
        </p:txBody>
      </p:sp>
      <p:pic>
        <p:nvPicPr>
          <p:cNvPr id="24581" name="Picture 5" descr="auschwitz"/>
          <p:cNvPicPr>
            <a:picLocks noChangeAspect="1" noChangeArrowheads="1"/>
          </p:cNvPicPr>
          <p:nvPr/>
        </p:nvPicPr>
        <p:blipFill>
          <a:blip r:embed="rId2" cstate="print">
            <a:grayscl/>
          </a:blip>
          <a:srcRect/>
          <a:stretch>
            <a:fillRect/>
          </a:stretch>
        </p:blipFill>
        <p:spPr bwMode="auto">
          <a:xfrm>
            <a:off x="457200" y="4343400"/>
            <a:ext cx="2837793" cy="2228850"/>
          </a:xfrm>
          <a:prstGeom prst="rect">
            <a:avLst/>
          </a:prstGeom>
          <a:noFill/>
        </p:spPr>
      </p:pic>
      <p:pic>
        <p:nvPicPr>
          <p:cNvPr id="24583" name="Picture 7" descr="p04753"/>
          <p:cNvPicPr>
            <a:picLocks noChangeAspect="1" noChangeArrowheads="1"/>
          </p:cNvPicPr>
          <p:nvPr/>
        </p:nvPicPr>
        <p:blipFill>
          <a:blip r:embed="rId3" cstate="print"/>
          <a:srcRect/>
          <a:stretch>
            <a:fillRect/>
          </a:stretch>
        </p:blipFill>
        <p:spPr bwMode="auto">
          <a:xfrm>
            <a:off x="2959100" y="1447800"/>
            <a:ext cx="3225800" cy="2419350"/>
          </a:xfrm>
          <a:prstGeom prst="rect">
            <a:avLst/>
          </a:prstGeom>
          <a:noFill/>
        </p:spPr>
      </p:pic>
      <p:pic>
        <p:nvPicPr>
          <p:cNvPr id="24587" name="Picture 11" descr="p02104"/>
          <p:cNvPicPr>
            <a:picLocks noChangeAspect="1" noChangeArrowheads="1"/>
          </p:cNvPicPr>
          <p:nvPr/>
        </p:nvPicPr>
        <p:blipFill>
          <a:blip r:embed="rId4" cstate="print"/>
          <a:srcRect/>
          <a:stretch>
            <a:fillRect/>
          </a:stretch>
        </p:blipFill>
        <p:spPr bwMode="auto">
          <a:xfrm>
            <a:off x="5486400" y="4267200"/>
            <a:ext cx="3048000" cy="2286000"/>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Rectangle 3"/>
          <p:cNvSpPr>
            <a:spLocks noGrp="1" noChangeArrowheads="1"/>
          </p:cNvSpPr>
          <p:nvPr>
            <p:ph type="body" idx="1"/>
          </p:nvPr>
        </p:nvSpPr>
        <p:spPr>
          <a:xfrm>
            <a:off x="457200" y="304800"/>
            <a:ext cx="8229600" cy="1600200"/>
          </a:xfrm>
          <a:solidFill>
            <a:srgbClr val="EAEAEA"/>
          </a:solidFill>
        </p:spPr>
        <p:txBody>
          <a:bodyPr/>
          <a:lstStyle/>
          <a:p>
            <a:pPr>
              <a:buNone/>
            </a:pPr>
            <a:r>
              <a:rPr lang="en-US" sz="2800" dirty="0" smtClean="0">
                <a:latin typeface="Times New Roman" pitchFamily="18" charset="0"/>
              </a:rPr>
              <a:t>	A number of Americans responded with horror and concern that </a:t>
            </a:r>
            <a:r>
              <a:rPr lang="en-US" sz="2800" b="1" dirty="0" smtClean="0">
                <a:effectLst>
                  <a:outerShdw blurRad="38100" dist="38100" dir="2700000" algn="tl">
                    <a:srgbClr val="FFFFFF"/>
                  </a:outerShdw>
                </a:effectLst>
                <a:latin typeface="Times New Roman" pitchFamily="18" charset="0"/>
              </a:rPr>
              <a:t>communities could have stood by and silently allowed the Holocaust to occur</a:t>
            </a:r>
            <a:r>
              <a:rPr lang="en-US" sz="2800" dirty="0" smtClean="0">
                <a:latin typeface="Times New Roman" pitchFamily="18" charset="0"/>
              </a:rPr>
              <a:t>.</a:t>
            </a:r>
            <a:endParaRPr lang="en-US" sz="2800" dirty="0"/>
          </a:p>
        </p:txBody>
      </p:sp>
      <p:pic>
        <p:nvPicPr>
          <p:cNvPr id="66564" name="Picture 4" descr="http://isurvived.org/Pictures_iSurvived-4/holocaust-remnants2.GIF"/>
          <p:cNvPicPr>
            <a:picLocks noChangeAspect="1" noChangeArrowheads="1"/>
          </p:cNvPicPr>
          <p:nvPr/>
        </p:nvPicPr>
        <p:blipFill>
          <a:blip r:embed="rId2" cstate="print"/>
          <a:srcRect/>
          <a:stretch>
            <a:fillRect/>
          </a:stretch>
        </p:blipFill>
        <p:spPr bwMode="auto">
          <a:xfrm>
            <a:off x="2143125" y="2209800"/>
            <a:ext cx="4857750" cy="3790950"/>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6562" name="Picture 2" descr="http://lh5.ggpht.com/_e2yTyZIY8Ys/R40kP0qw7eI/AAAAAAAACqs/jqn2FMt3Byc/IMG_3163.jpg"/>
          <p:cNvPicPr>
            <a:picLocks noChangeAspect="1" noChangeArrowheads="1"/>
          </p:cNvPicPr>
          <p:nvPr/>
        </p:nvPicPr>
        <p:blipFill>
          <a:blip r:embed="rId2" cstate="print"/>
          <a:srcRect r="3750" b="10000"/>
          <a:stretch>
            <a:fillRect/>
          </a:stretch>
        </p:blipFill>
        <p:spPr bwMode="auto">
          <a:xfrm>
            <a:off x="1746956" y="1828800"/>
            <a:ext cx="5758744" cy="4038600"/>
          </a:xfrm>
          <a:prstGeom prst="ellipse">
            <a:avLst/>
          </a:prstGeom>
          <a:ln>
            <a:noFill/>
          </a:ln>
          <a:effectLst>
            <a:softEdge rad="112500"/>
          </a:effectLst>
        </p:spPr>
      </p:pic>
      <p:sp>
        <p:nvSpPr>
          <p:cNvPr id="24579" name="Rectangle 3"/>
          <p:cNvSpPr>
            <a:spLocks noGrp="1" noChangeArrowheads="1"/>
          </p:cNvSpPr>
          <p:nvPr>
            <p:ph type="body" idx="1"/>
          </p:nvPr>
        </p:nvSpPr>
        <p:spPr>
          <a:xfrm>
            <a:off x="381000" y="304800"/>
            <a:ext cx="8382000" cy="1295400"/>
          </a:xfrm>
          <a:noFill/>
        </p:spPr>
        <p:txBody>
          <a:bodyPr/>
          <a:lstStyle/>
          <a:p>
            <a:pPr>
              <a:buNone/>
            </a:pPr>
            <a:r>
              <a:rPr lang="en-US" sz="2800" dirty="0" smtClean="0">
                <a:solidFill>
                  <a:srgbClr val="FF3300"/>
                </a:solidFill>
              </a:rPr>
              <a:t>	The world watched the Holocaust happen. Does “The Lottery” contain a similar situation? </a:t>
            </a:r>
            <a:endParaRPr lang="en-US" sz="2800" dirty="0">
              <a:solidFill>
                <a:srgbClr val="FF3300"/>
              </a:solidFill>
            </a:endParaRPr>
          </a:p>
        </p:txBody>
      </p:sp>
      <p:sp>
        <p:nvSpPr>
          <p:cNvPr id="5" name="Rectangle 3"/>
          <p:cNvSpPr txBox="1">
            <a:spLocks noChangeArrowheads="1"/>
          </p:cNvSpPr>
          <p:nvPr/>
        </p:nvSpPr>
        <p:spPr bwMode="auto">
          <a:xfrm>
            <a:off x="381000" y="5638800"/>
            <a:ext cx="8382000" cy="1219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2800" b="0" i="0" u="none" strike="noStrike" kern="0" cap="none" spc="0" normalizeH="0" baseline="0" noProof="0" dirty="0" smtClean="0">
                <a:ln>
                  <a:noFill/>
                </a:ln>
                <a:solidFill>
                  <a:srgbClr val="FF3300"/>
                </a:solidFill>
                <a:effectLst/>
                <a:uLnTx/>
                <a:uFillTx/>
                <a:latin typeface="+mn-lt"/>
                <a:ea typeface="+mn-ea"/>
                <a:cs typeface="+mn-cs"/>
              </a:rPr>
              <a:t>	The </a:t>
            </a:r>
            <a:r>
              <a:rPr kumimoji="0" lang="en-US" sz="2800" b="1" i="0" u="none" strike="noStrike" kern="0" cap="none" spc="0" normalizeH="0" baseline="0" noProof="0" dirty="0" smtClean="0">
                <a:ln>
                  <a:noFill/>
                </a:ln>
                <a:solidFill>
                  <a:srgbClr val="FF3300"/>
                </a:solidFill>
                <a:effectLst/>
                <a:uLnTx/>
                <a:uFillTx/>
                <a:latin typeface="+mn-lt"/>
                <a:ea typeface="+mn-ea"/>
                <a:cs typeface="+mn-cs"/>
              </a:rPr>
              <a:t>townspeople are unable/unwilling to fully question</a:t>
            </a:r>
            <a:r>
              <a:rPr kumimoji="0" lang="en-US" sz="2800" b="0" i="0" u="none" strike="noStrike" kern="0" cap="none" spc="0" normalizeH="0" baseline="0" noProof="0" dirty="0" smtClean="0">
                <a:ln>
                  <a:noFill/>
                </a:ln>
                <a:solidFill>
                  <a:srgbClr val="FF3300"/>
                </a:solidFill>
                <a:effectLst/>
                <a:uLnTx/>
                <a:uFillTx/>
                <a:latin typeface="+mn-lt"/>
                <a:ea typeface="+mn-ea"/>
                <a:cs typeface="+mn-cs"/>
              </a:rPr>
              <a:t> or </a:t>
            </a:r>
            <a:r>
              <a:rPr kumimoji="0" lang="en-US" sz="2800" b="1" i="0" u="none" strike="noStrike" kern="0" cap="none" spc="0" normalizeH="0" baseline="0" noProof="0" dirty="0" smtClean="0">
                <a:ln>
                  <a:noFill/>
                </a:ln>
                <a:solidFill>
                  <a:srgbClr val="FF3300"/>
                </a:solidFill>
                <a:effectLst/>
                <a:uLnTx/>
                <a:uFillTx/>
                <a:latin typeface="+mn-lt"/>
                <a:ea typeface="+mn-ea"/>
                <a:cs typeface="+mn-cs"/>
              </a:rPr>
              <a:t>prevent the brutal lottery practice</a:t>
            </a:r>
            <a:r>
              <a:rPr kumimoji="0" lang="en-US" sz="2800" b="0" i="0" u="none" strike="noStrike" kern="0" cap="none" spc="0" normalizeH="0" baseline="0" noProof="0" dirty="0" smtClean="0">
                <a:ln>
                  <a:noFill/>
                </a:ln>
                <a:solidFill>
                  <a:srgbClr val="FF3300"/>
                </a:solidFill>
                <a:effectLst/>
                <a:uLnTx/>
                <a:uFillTx/>
                <a:latin typeface="+mn-lt"/>
                <a:ea typeface="+mn-ea"/>
                <a:cs typeface="+mn-cs"/>
              </a:rPr>
              <a: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76200"/>
            <a:ext cx="8229600" cy="1143000"/>
          </a:xfrm>
        </p:spPr>
        <p:txBody>
          <a:bodyPr/>
          <a:lstStyle/>
          <a:p>
            <a:r>
              <a:rPr lang="en-US" sz="4000" b="1" dirty="0">
                <a:effectLst>
                  <a:outerShdw blurRad="38100" dist="38100" dir="2700000" algn="tl">
                    <a:srgbClr val="C0C0C0"/>
                  </a:outerShdw>
                </a:effectLst>
              </a:rPr>
              <a:t>Historical/Sociological Context</a:t>
            </a:r>
          </a:p>
        </p:txBody>
      </p:sp>
      <p:sp>
        <p:nvSpPr>
          <p:cNvPr id="25603" name="Rectangle 3"/>
          <p:cNvSpPr>
            <a:spLocks noGrp="1" noChangeArrowheads="1"/>
          </p:cNvSpPr>
          <p:nvPr>
            <p:ph type="body" idx="1"/>
          </p:nvPr>
        </p:nvSpPr>
        <p:spPr>
          <a:xfrm>
            <a:off x="266700" y="1828800"/>
            <a:ext cx="8610600" cy="4191000"/>
          </a:xfrm>
        </p:spPr>
        <p:txBody>
          <a:bodyPr/>
          <a:lstStyle/>
          <a:p>
            <a:pPr>
              <a:lnSpc>
                <a:spcPct val="80000"/>
              </a:lnSpc>
            </a:pPr>
            <a:endParaRPr lang="en-US" b="1" dirty="0" smtClean="0"/>
          </a:p>
          <a:p>
            <a:pPr>
              <a:lnSpc>
                <a:spcPct val="80000"/>
              </a:lnSpc>
            </a:pPr>
            <a:r>
              <a:rPr lang="en-US" b="1" dirty="0" smtClean="0"/>
              <a:t>During </a:t>
            </a:r>
            <a:r>
              <a:rPr lang="en-US" b="1" dirty="0"/>
              <a:t>World War II, Jews and other targeted groups were torn from their communities and sent to their death while the world stood by in silence.</a:t>
            </a:r>
            <a:r>
              <a:rPr lang="en-US" dirty="0"/>
              <a:t> </a:t>
            </a:r>
            <a:endParaRPr lang="en-US" dirty="0" smtClean="0"/>
          </a:p>
          <a:p>
            <a:pPr>
              <a:lnSpc>
                <a:spcPct val="80000"/>
              </a:lnSpc>
            </a:pPr>
            <a:endParaRPr lang="en-US" dirty="0"/>
          </a:p>
          <a:p>
            <a:pPr>
              <a:lnSpc>
                <a:spcPct val="80000"/>
              </a:lnSpc>
            </a:pPr>
            <a:r>
              <a:rPr lang="en-US" b="1" dirty="0">
                <a:solidFill>
                  <a:srgbClr val="FF3300"/>
                </a:solidFill>
              </a:rPr>
              <a:t>In “The Lottery,” Tessie is similarly suddenly </a:t>
            </a:r>
            <a:r>
              <a:rPr lang="en-US" b="1" u="sng" dirty="0">
                <a:solidFill>
                  <a:srgbClr val="FF3300"/>
                </a:solidFill>
                <a:effectLst>
                  <a:outerShdw blurRad="38100" dist="38100" dir="2700000" algn="tl">
                    <a:srgbClr val="C0C0C0"/>
                  </a:outerShdw>
                </a:effectLst>
              </a:rPr>
              <a:t>ostracized from and killed by</a:t>
            </a:r>
            <a:r>
              <a:rPr lang="en-US" b="1" dirty="0">
                <a:solidFill>
                  <a:srgbClr val="FF3300"/>
                </a:solidFill>
              </a:rPr>
              <a:t> members of her own community</a:t>
            </a:r>
            <a:r>
              <a:rPr lang="en-US" b="1" dirty="0" smtClean="0">
                <a:solidFill>
                  <a:srgbClr val="FF3300"/>
                </a:solidFill>
              </a:rPr>
              <a:t>.</a:t>
            </a:r>
            <a:endParaRPr lang="en-US" b="1" dirty="0">
              <a:solidFill>
                <a:srgbClr val="FF3300"/>
              </a:solidFill>
            </a:endParaRPr>
          </a:p>
        </p:txBody>
      </p:sp>
      <p:pic>
        <p:nvPicPr>
          <p:cNvPr id="25605" name="Picture 5" descr="Star of David Badge"/>
          <p:cNvPicPr>
            <a:picLocks noChangeAspect="1" noChangeArrowheads="1"/>
          </p:cNvPicPr>
          <p:nvPr/>
        </p:nvPicPr>
        <p:blipFill>
          <a:blip r:embed="rId2" cstate="print"/>
          <a:srcRect/>
          <a:stretch>
            <a:fillRect/>
          </a:stretch>
        </p:blipFill>
        <p:spPr bwMode="auto">
          <a:xfrm>
            <a:off x="7162800" y="1066800"/>
            <a:ext cx="1676400" cy="1158875"/>
          </a:xfrm>
          <a:prstGeom prst="rect">
            <a:avLst/>
          </a:prstGeom>
          <a:noFill/>
        </p:spPr>
      </p:pic>
      <p:pic>
        <p:nvPicPr>
          <p:cNvPr id="25606" name="Picture 6" descr="51E9A1YNTHL"/>
          <p:cNvPicPr>
            <a:picLocks noChangeAspect="1" noChangeArrowheads="1"/>
          </p:cNvPicPr>
          <p:nvPr/>
        </p:nvPicPr>
        <p:blipFill>
          <a:blip r:embed="rId3" cstate="print"/>
          <a:srcRect l="21201" t="30800" r="22800" b="22800"/>
          <a:stretch>
            <a:fillRect/>
          </a:stretch>
        </p:blipFill>
        <p:spPr bwMode="auto">
          <a:xfrm>
            <a:off x="76200" y="5659437"/>
            <a:ext cx="1447800" cy="1198563"/>
          </a:xfrm>
          <a:prstGeom prst="rect">
            <a:avLst/>
          </a:prstGeom>
          <a:noFill/>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9" name="Picture 5" descr="C:\Users\Liz\AppData\Local\Microsoft\Windows\Temporary Internet Files\Content.IE5\2I178I1Z\MP900402574[1].jpg"/>
          <p:cNvPicPr>
            <a:picLocks noChangeAspect="1" noChangeArrowheads="1"/>
          </p:cNvPicPr>
          <p:nvPr/>
        </p:nvPicPr>
        <p:blipFill>
          <a:blip r:embed="rId2" cstate="print"/>
          <a:srcRect/>
          <a:stretch>
            <a:fillRect/>
          </a:stretch>
        </p:blipFill>
        <p:spPr bwMode="auto">
          <a:xfrm>
            <a:off x="0" y="0"/>
            <a:ext cx="8572500" cy="6858000"/>
          </a:xfrm>
          <a:prstGeom prst="rect">
            <a:avLst/>
          </a:prstGeom>
          <a:noFill/>
        </p:spPr>
      </p:pic>
      <p:sp>
        <p:nvSpPr>
          <p:cNvPr id="25603" name="Rectangle 3"/>
          <p:cNvSpPr>
            <a:spLocks noGrp="1" noChangeArrowheads="1"/>
          </p:cNvSpPr>
          <p:nvPr>
            <p:ph type="body" idx="1"/>
          </p:nvPr>
        </p:nvSpPr>
        <p:spPr>
          <a:xfrm>
            <a:off x="2667000" y="1295400"/>
            <a:ext cx="6477000" cy="4191000"/>
          </a:xfrm>
        </p:spPr>
        <p:txBody>
          <a:bodyPr/>
          <a:lstStyle/>
          <a:p>
            <a:pPr>
              <a:lnSpc>
                <a:spcPct val="80000"/>
              </a:lnSpc>
            </a:pPr>
            <a:r>
              <a:rPr lang="en-US" b="1" dirty="0" smtClean="0"/>
              <a:t>A </a:t>
            </a:r>
            <a:r>
              <a:rPr lang="en-US" b="1" dirty="0"/>
              <a:t>few of the townspeople disagree with the ritual, but they merely mutter their displeasure under their breath, afraid to speak out more boldly against the practice.</a:t>
            </a:r>
            <a:r>
              <a:rPr lang="en-US" dirty="0"/>
              <a:t> </a:t>
            </a:r>
          </a:p>
          <a:p>
            <a:pPr>
              <a:lnSpc>
                <a:spcPct val="80000"/>
              </a:lnSpc>
            </a:pPr>
            <a:r>
              <a:rPr lang="en-US" b="1" dirty="0">
                <a:solidFill>
                  <a:srgbClr val="FF3300"/>
                </a:solidFill>
              </a:rPr>
              <a:t>Not only do humans blindly perpetrate evil, the story tells us, but they are also capable of closing their eyes to and even participating in terrors that occur in their midst.</a:t>
            </a:r>
            <a:r>
              <a:rPr lang="en-US" dirty="0"/>
              <a:t> </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0658" name="Picture 2" descr="http://www.evilthrives.com/images/no_evil.gif"/>
          <p:cNvPicPr>
            <a:picLocks noChangeAspect="1" noChangeArrowheads="1"/>
          </p:cNvPicPr>
          <p:nvPr/>
        </p:nvPicPr>
        <p:blipFill>
          <a:blip r:embed="rId2" cstate="print"/>
          <a:srcRect/>
          <a:stretch>
            <a:fillRect/>
          </a:stretch>
        </p:blipFill>
        <p:spPr bwMode="auto">
          <a:xfrm>
            <a:off x="762000" y="1905000"/>
            <a:ext cx="7620000" cy="2533651"/>
          </a:xfrm>
          <a:prstGeom prst="rect">
            <a:avLst/>
          </a:prstGeom>
          <a:noFill/>
        </p:spPr>
      </p:pic>
      <p:sp>
        <p:nvSpPr>
          <p:cNvPr id="2" name="Title 1"/>
          <p:cNvSpPr>
            <a:spLocks noGrp="1"/>
          </p:cNvSpPr>
          <p:nvPr>
            <p:ph type="title"/>
          </p:nvPr>
        </p:nvSpPr>
        <p:spPr>
          <a:xfrm>
            <a:off x="0" y="0"/>
            <a:ext cx="9144000" cy="2392362"/>
          </a:xfrm>
        </p:spPr>
        <p:txBody>
          <a:bodyPr/>
          <a:lstStyle/>
          <a:p>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Have you heard the saying:</a:t>
            </a:r>
            <a:b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br>
            <a:r>
              <a:rPr lang="en-US" b="1" dirty="0" smtClean="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rPr>
              <a:t>“See No Evil, Hear No Evil, Speak No Evil?”</a:t>
            </a:r>
            <a:endParaRPr lang="en-US" b="1" dirty="0">
              <a:ln w="24500" cmpd="dbl">
                <a:solidFill>
                  <a:schemeClr val="accent2">
                    <a:shade val="85000"/>
                    <a:satMod val="155000"/>
                  </a:schemeClr>
                </a:solidFill>
                <a:prstDash val="solid"/>
                <a:miter lim="800000"/>
              </a:ln>
              <a:gradFill>
                <a:gsLst>
                  <a:gs pos="10000">
                    <a:schemeClr val="accent2">
                      <a:tint val="10000"/>
                      <a:satMod val="155000"/>
                    </a:schemeClr>
                  </a:gs>
                  <a:gs pos="60000">
                    <a:schemeClr val="accent2">
                      <a:tint val="30000"/>
                      <a:satMod val="155000"/>
                    </a:schemeClr>
                  </a:gs>
                  <a:gs pos="100000">
                    <a:schemeClr val="accent2">
                      <a:tint val="73000"/>
                      <a:satMod val="155000"/>
                    </a:schemeClr>
                  </a:gs>
                </a:gsLst>
                <a:lin ang="5400000"/>
              </a:gradFill>
              <a:effectLst>
                <a:outerShdw blurRad="38100" dist="38100" dir="7020000" algn="tl">
                  <a:srgbClr val="000000">
                    <a:alpha val="35000"/>
                  </a:srgbClr>
                </a:outerShdw>
              </a:effectLst>
            </a:endParaRPr>
          </a:p>
        </p:txBody>
      </p:sp>
      <p:sp>
        <p:nvSpPr>
          <p:cNvPr id="3" name="Content Placeholder 2"/>
          <p:cNvSpPr>
            <a:spLocks noGrp="1"/>
          </p:cNvSpPr>
          <p:nvPr>
            <p:ph idx="1"/>
          </p:nvPr>
        </p:nvSpPr>
        <p:spPr>
          <a:xfrm>
            <a:off x="228600" y="5410200"/>
            <a:ext cx="5410200" cy="990600"/>
          </a:xfrm>
        </p:spPr>
        <p:txBody>
          <a:bodyPr/>
          <a:lstStyle/>
          <a:p>
            <a:pPr>
              <a:buNone/>
            </a:pPr>
            <a:r>
              <a:rPr lang="en-US"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What does it mean?</a:t>
            </a:r>
          </a:p>
        </p:txBody>
      </p:sp>
      <p:sp>
        <p:nvSpPr>
          <p:cNvPr id="5" name="Content Placeholder 2"/>
          <p:cNvSpPr txBox="1">
            <a:spLocks/>
          </p:cNvSpPr>
          <p:nvPr/>
        </p:nvSpPr>
        <p:spPr bwMode="auto">
          <a:xfrm>
            <a:off x="5638800" y="5486400"/>
            <a:ext cx="3158837" cy="90747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US" sz="4400" b="0" i="0" u="none" strike="noStrike" kern="0" cap="none" spc="0" normalizeH="0" baseline="0" noProof="0" dirty="0" smtClean="0">
                <a:ln w="18415" cmpd="sng">
                  <a:solidFill>
                    <a:srgbClr val="FFFFFF"/>
                  </a:solidFill>
                  <a:prstDash val="solid"/>
                </a:ln>
                <a:solidFill>
                  <a:srgbClr val="FFFFFF"/>
                </a:solidFill>
                <a:effectLst>
                  <a:outerShdw blurRad="63500" dir="3600000" algn="tl" rotWithShape="0">
                    <a:srgbClr val="000000">
                      <a:alpha val="70000"/>
                    </a:srgbClr>
                  </a:outerShdw>
                </a:effectLst>
                <a:uLnTx/>
                <a:uFillTx/>
                <a:latin typeface="+mn-lt"/>
                <a:ea typeface="+mn-ea"/>
                <a:cs typeface="+mn-cs"/>
              </a:rPr>
              <a:t>Is it true?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slide(fromBottom)">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6202362"/>
          </a:xfrm>
        </p:spPr>
        <p:txBody>
          <a:bodyPr/>
          <a:lstStyle/>
          <a:p>
            <a:r>
              <a:rPr lang="en-US" dirty="0" smtClean="0"/>
              <a:t>After WWII, the world vowed there would never be another Holocaust. They would never let it happen again…</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r>
              <a:rPr lang="en-US" b="1">
                <a:effectLst>
                  <a:outerShdw blurRad="38100" dist="38100" dir="2700000" algn="tl">
                    <a:srgbClr val="C0C0C0"/>
                  </a:outerShdw>
                </a:effectLst>
              </a:rPr>
              <a:t>Ancient Ritual Sacrifice</a:t>
            </a:r>
          </a:p>
        </p:txBody>
      </p:sp>
      <p:sp>
        <p:nvSpPr>
          <p:cNvPr id="20483" name="Rectangle 3"/>
          <p:cNvSpPr>
            <a:spLocks noGrp="1" noChangeArrowheads="1"/>
          </p:cNvSpPr>
          <p:nvPr>
            <p:ph type="body" idx="1"/>
          </p:nvPr>
        </p:nvSpPr>
        <p:spPr>
          <a:xfrm>
            <a:off x="457200" y="1600200"/>
            <a:ext cx="8229600" cy="4953000"/>
          </a:xfrm>
          <a:solidFill>
            <a:srgbClr val="FFFFCC">
              <a:alpha val="52000"/>
            </a:srgbClr>
          </a:solidFill>
        </p:spPr>
        <p:txBody>
          <a:bodyPr/>
          <a:lstStyle/>
          <a:p>
            <a:pPr>
              <a:lnSpc>
                <a:spcPct val="90000"/>
              </a:lnSpc>
            </a:pPr>
            <a:r>
              <a:rPr lang="en-US" sz="4000" dirty="0"/>
              <a:t>In ancient Athens, Greece, Athenians believed that </a:t>
            </a:r>
            <a:r>
              <a:rPr lang="en-US" sz="4000" b="1" dirty="0"/>
              <a:t>human sacrifice promised fertile crops.</a:t>
            </a:r>
            <a:r>
              <a:rPr lang="en-US" sz="4000" dirty="0"/>
              <a:t> </a:t>
            </a:r>
          </a:p>
          <a:p>
            <a:pPr>
              <a:lnSpc>
                <a:spcPct val="90000"/>
              </a:lnSpc>
            </a:pPr>
            <a:r>
              <a:rPr lang="en-US" sz="4000" b="1" dirty="0">
                <a:solidFill>
                  <a:srgbClr val="A50021"/>
                </a:solidFill>
                <a:effectLst>
                  <a:outerShdw blurRad="38100" dist="38100" dir="2700000" algn="tl">
                    <a:srgbClr val="000000"/>
                  </a:outerShdw>
                </a:effectLst>
                <a:latin typeface="Times New Roman" pitchFamily="18" charset="0"/>
              </a:rPr>
              <a:t>Each year in ancient Athens, as one story goes, during the annual festival called </a:t>
            </a:r>
            <a:r>
              <a:rPr lang="en-US" sz="4000" b="1" i="1" dirty="0" err="1">
                <a:solidFill>
                  <a:srgbClr val="A50021"/>
                </a:solidFill>
                <a:effectLst>
                  <a:outerShdw blurRad="38100" dist="38100" dir="2700000" algn="tl">
                    <a:srgbClr val="000000"/>
                  </a:outerShdw>
                </a:effectLst>
                <a:latin typeface="Times New Roman" pitchFamily="18" charset="0"/>
              </a:rPr>
              <a:t>Thargelia</a:t>
            </a:r>
            <a:r>
              <a:rPr lang="en-US" sz="4000" b="1" dirty="0">
                <a:solidFill>
                  <a:srgbClr val="A50021"/>
                </a:solidFill>
                <a:effectLst>
                  <a:outerShdw blurRad="38100" dist="38100" dir="2700000" algn="tl">
                    <a:srgbClr val="000000"/>
                  </a:outerShdw>
                </a:effectLst>
                <a:latin typeface="Times New Roman" pitchFamily="18" charset="0"/>
              </a:rPr>
              <a:t>, citizens would stone to death a man and a woman selected for this purpose</a:t>
            </a:r>
            <a:r>
              <a:rPr lang="en-US" sz="4000" b="1" dirty="0" smtClean="0">
                <a:solidFill>
                  <a:srgbClr val="A50021"/>
                </a:solidFill>
                <a:effectLst>
                  <a:outerShdw blurRad="38100" dist="38100" dir="2700000" algn="tl">
                    <a:srgbClr val="000000"/>
                  </a:outerShdw>
                </a:effectLst>
                <a:latin typeface="Times New Roman" pitchFamily="18" charset="0"/>
              </a:rPr>
              <a:t>.</a:t>
            </a:r>
            <a:endParaRPr lang="en-US" sz="4000" b="1" dirty="0">
              <a:solidFill>
                <a:srgbClr val="A50021"/>
              </a:solidFill>
              <a:effectLst>
                <a:outerShdw blurRad="38100" dist="38100" dir="2700000" algn="tl">
                  <a:srgbClr val="000000"/>
                </a:outerShdw>
              </a:effectLst>
              <a:latin typeface="Times New Roman" pitchFamily="18" charset="0"/>
            </a:endParaRPr>
          </a:p>
        </p:txBody>
      </p:sp>
      <p:pic>
        <p:nvPicPr>
          <p:cNvPr id="20485" name="Picture 5" descr="MCj03586070000[1]"/>
          <p:cNvPicPr>
            <a:picLocks noChangeAspect="1" noChangeArrowheads="1"/>
          </p:cNvPicPr>
          <p:nvPr/>
        </p:nvPicPr>
        <p:blipFill>
          <a:blip r:embed="rId2" cstate="print"/>
          <a:srcRect/>
          <a:stretch>
            <a:fillRect/>
          </a:stretch>
        </p:blipFill>
        <p:spPr bwMode="auto">
          <a:xfrm>
            <a:off x="457200" y="381000"/>
            <a:ext cx="830263" cy="1146175"/>
          </a:xfrm>
          <a:prstGeom prst="rect">
            <a:avLst/>
          </a:prstGeom>
          <a:noFill/>
        </p:spPr>
      </p:pic>
      <p:pic>
        <p:nvPicPr>
          <p:cNvPr id="20486" name="Picture 6" descr="MCj03586070000[1]"/>
          <p:cNvPicPr>
            <a:picLocks noChangeAspect="1" noChangeArrowheads="1"/>
          </p:cNvPicPr>
          <p:nvPr/>
        </p:nvPicPr>
        <p:blipFill>
          <a:blip r:embed="rId2" cstate="print"/>
          <a:srcRect/>
          <a:stretch>
            <a:fillRect/>
          </a:stretch>
        </p:blipFill>
        <p:spPr bwMode="auto">
          <a:xfrm>
            <a:off x="7848600" y="381000"/>
            <a:ext cx="830263" cy="114617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a:spLocks noGrp="1" noChangeArrowheads="1"/>
          </p:cNvSpPr>
          <p:nvPr>
            <p:ph type="title"/>
          </p:nvPr>
        </p:nvSpPr>
        <p:spPr>
          <a:xfrm>
            <a:off x="685800" y="2667000"/>
            <a:ext cx="8229600" cy="1143000"/>
          </a:xfrm>
          <a:solidFill>
            <a:srgbClr val="ECE4C6"/>
          </a:solidFill>
          <a:ln w="28575">
            <a:solidFill>
              <a:srgbClr val="00B050"/>
            </a:solidFill>
          </a:ln>
        </p:spPr>
        <p:txBody>
          <a:bodyPr/>
          <a:lstStyle/>
          <a:p>
            <a:r>
              <a:rPr lang="en-US" sz="4000" b="1" dirty="0">
                <a:effectLst>
                  <a:outerShdw blurRad="38100" dist="38100" dir="2700000" algn="tl">
                    <a:srgbClr val="C0C0C0"/>
                  </a:outerShdw>
                </a:effectLst>
                <a:latin typeface="Bookman Old Style" pitchFamily="18" charset="0"/>
              </a:rPr>
              <a:t>“Let he who is without sin, </a:t>
            </a:r>
            <a:br>
              <a:rPr lang="en-US" sz="4000" b="1" dirty="0">
                <a:effectLst>
                  <a:outerShdw blurRad="38100" dist="38100" dir="2700000" algn="tl">
                    <a:srgbClr val="C0C0C0"/>
                  </a:outerShdw>
                </a:effectLst>
                <a:latin typeface="Bookman Old Style" pitchFamily="18" charset="0"/>
              </a:rPr>
            </a:br>
            <a:r>
              <a:rPr lang="en-US" sz="4000" b="1" dirty="0">
                <a:effectLst>
                  <a:outerShdw blurRad="38100" dist="38100" dir="2700000" algn="tl">
                    <a:srgbClr val="C0C0C0"/>
                  </a:outerShdw>
                </a:effectLst>
                <a:latin typeface="Bookman Old Style" pitchFamily="18" charset="0"/>
              </a:rPr>
              <a:t>cast the first stone"</a:t>
            </a:r>
          </a:p>
        </p:txBody>
      </p:sp>
      <p:sp>
        <p:nvSpPr>
          <p:cNvPr id="4" name="TextBox 3"/>
          <p:cNvSpPr txBox="1"/>
          <p:nvPr/>
        </p:nvSpPr>
        <p:spPr>
          <a:xfrm>
            <a:off x="2324100" y="4876800"/>
            <a:ext cx="4495800" cy="646331"/>
          </a:xfrm>
          <a:prstGeom prst="rect">
            <a:avLst/>
          </a:prstGeom>
          <a:noFill/>
        </p:spPr>
        <p:txBody>
          <a:bodyPr wrap="square" rtlCol="0">
            <a:spAutoFit/>
          </a:bodyPr>
          <a:lstStyle/>
          <a:p>
            <a:r>
              <a:rPr lang="en-US" sz="3600"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Where is this from?</a:t>
            </a:r>
            <a:endParaRPr lang="en-US" sz="3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305800" cy="5440362"/>
          </a:xfrm>
        </p:spPr>
        <p:txBody>
          <a:bodyPr/>
          <a:lstStyle/>
          <a:p>
            <a:r>
              <a:rPr lang="en-US" b="1" dirty="0" smtClean="0"/>
              <a:t>Allusion</a:t>
            </a:r>
            <a:r>
              <a:rPr lang="en-US" dirty="0" smtClean="0"/>
              <a:t>:  a reference in a literary work to a person, place, or thing in history or another work of literature. </a:t>
            </a:r>
            <a:endParaRPr lang="en-US" dirty="0"/>
          </a:p>
        </p:txBody>
      </p:sp>
      <p:sp>
        <p:nvSpPr>
          <p:cNvPr id="3" name="TextBox 2"/>
          <p:cNvSpPr txBox="1"/>
          <p:nvPr/>
        </p:nvSpPr>
        <p:spPr>
          <a:xfrm>
            <a:off x="609600" y="533400"/>
            <a:ext cx="3962400" cy="983873"/>
          </a:xfrm>
          <a:prstGeom prst="cloudCallou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r>
              <a:rPr lang="en-US" b="1" dirty="0" smtClean="0"/>
              <a:t>Please, add to your literary terms notes</a:t>
            </a:r>
            <a:endParaRPr lang="en-US" b="1"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33" name="Picture 9" descr="http://www.wcg.org/lit/images/b9/John8woman.jpg"/>
          <p:cNvPicPr>
            <a:picLocks noChangeAspect="1" noChangeArrowheads="1"/>
          </p:cNvPicPr>
          <p:nvPr/>
        </p:nvPicPr>
        <p:blipFill>
          <a:blip r:embed="rId2" cstate="print"/>
          <a:srcRect/>
          <a:stretch>
            <a:fillRect/>
          </a:stretch>
        </p:blipFill>
        <p:spPr bwMode="auto">
          <a:xfrm>
            <a:off x="0" y="1784144"/>
            <a:ext cx="5257800" cy="33534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26627" name="Rectangle 3"/>
          <p:cNvSpPr>
            <a:spLocks noGrp="1" noChangeArrowheads="1"/>
          </p:cNvSpPr>
          <p:nvPr>
            <p:ph type="body" idx="1"/>
          </p:nvPr>
        </p:nvSpPr>
        <p:spPr>
          <a:xfrm>
            <a:off x="5257800" y="1295400"/>
            <a:ext cx="3886200" cy="5334000"/>
          </a:xfrm>
          <a:solidFill>
            <a:srgbClr val="ECE4C6"/>
          </a:solidFill>
          <a:ln>
            <a:solidFill>
              <a:srgbClr val="00B050"/>
            </a:solidFill>
          </a:ln>
        </p:spPr>
        <p:txBody>
          <a:bodyPr/>
          <a:lstStyle/>
          <a:p>
            <a:r>
              <a:rPr lang="en-US" sz="2800" dirty="0"/>
              <a:t>“The Lottery” certainly alludes to </a:t>
            </a:r>
            <a:r>
              <a:rPr lang="en-US" sz="2800" b="1" dirty="0"/>
              <a:t>Gospel of St. John, 8:7</a:t>
            </a:r>
            <a:r>
              <a:rPr lang="en-US" sz="2800" dirty="0"/>
              <a:t>, in which Jesus frees an adulterous woman, directing the scribe/Pharisee </a:t>
            </a:r>
            <a:r>
              <a:rPr lang="en-US" sz="2800" b="1" u="sng" dirty="0">
                <a:effectLst>
                  <a:outerShdw blurRad="38100" dist="38100" dir="2700000" algn="tl">
                    <a:srgbClr val="FFFFFF"/>
                  </a:outerShdw>
                </a:effectLst>
              </a:rPr>
              <a:t>who is without sin</a:t>
            </a:r>
            <a:r>
              <a:rPr lang="en-US" sz="2800" dirty="0"/>
              <a:t> to cast the first stone. </a:t>
            </a:r>
            <a:r>
              <a:rPr lang="en-US" sz="2800" b="1" dirty="0"/>
              <a:t>No one throws stones at her.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7" name="Rectangle 3"/>
          <p:cNvSpPr>
            <a:spLocks noGrp="1" noChangeArrowheads="1"/>
          </p:cNvSpPr>
          <p:nvPr>
            <p:ph type="body" idx="1"/>
          </p:nvPr>
        </p:nvSpPr>
        <p:spPr>
          <a:xfrm>
            <a:off x="3810000" y="838200"/>
            <a:ext cx="5029200" cy="5181600"/>
          </a:xfrm>
          <a:ln>
            <a:noFill/>
          </a:ln>
          <a:effectLst/>
          <a:scene3d>
            <a:camera prst="orthographicFront">
              <a:rot lat="0" lon="0" rev="0"/>
            </a:camera>
            <a:lightRig rig="chilly" dir="t">
              <a:rot lat="0" lon="0" rev="18480000"/>
            </a:lightRig>
          </a:scene3d>
          <a:sp3d prstMaterial="clear">
            <a:bevelT h="63500"/>
          </a:sp3d>
        </p:spPr>
        <p:style>
          <a:lnRef idx="1">
            <a:schemeClr val="accent6"/>
          </a:lnRef>
          <a:fillRef idx="2">
            <a:schemeClr val="accent6"/>
          </a:fillRef>
          <a:effectRef idx="1">
            <a:schemeClr val="accent6"/>
          </a:effectRef>
          <a:fontRef idx="minor">
            <a:schemeClr val="dk1"/>
          </a:fontRef>
        </p:style>
        <p:txBody>
          <a:bodyPr/>
          <a:lstStyle/>
          <a:p>
            <a:pPr>
              <a:buNone/>
            </a:pPr>
            <a:endParaRPr lang="en-US" sz="2800" dirty="0" smtClean="0"/>
          </a:p>
          <a:p>
            <a:pPr>
              <a:buNone/>
            </a:pPr>
            <a:r>
              <a:rPr lang="en-US" dirty="0" smtClean="0"/>
              <a:t>Unfortunately</a:t>
            </a:r>
            <a:r>
              <a:rPr lang="en-US" dirty="0"/>
              <a:t>, no one in “</a:t>
            </a:r>
            <a:r>
              <a:rPr lang="en-US" b="1" dirty="0"/>
              <a:t>The Lottery”</a:t>
            </a:r>
            <a:r>
              <a:rPr lang="en-US" dirty="0"/>
              <a:t> rebukes the powers so forthrightly as Jesus does in </a:t>
            </a:r>
            <a:r>
              <a:rPr lang="en-US" i="1" dirty="0"/>
              <a:t>John</a:t>
            </a:r>
            <a:r>
              <a:rPr lang="en-US" dirty="0"/>
              <a:t> 8:7</a:t>
            </a:r>
            <a:r>
              <a:rPr lang="en-US" i="1" dirty="0"/>
              <a:t>.</a:t>
            </a:r>
            <a:r>
              <a:rPr lang="en-US" dirty="0"/>
              <a:t> </a:t>
            </a:r>
            <a:r>
              <a:rPr lang="en-US" b="1" dirty="0"/>
              <a:t>Tessie becomes their scapegoat; she pays for their sins.</a:t>
            </a:r>
          </a:p>
        </p:txBody>
      </p:sp>
      <p:pic>
        <p:nvPicPr>
          <p:cNvPr id="71682" name="Picture 2" descr="http://scribalterror.blogs.com/beautiful_english/images/2007/06/06/cast.jpg"/>
          <p:cNvPicPr>
            <a:picLocks noChangeAspect="1" noChangeArrowheads="1"/>
          </p:cNvPicPr>
          <p:nvPr/>
        </p:nvPicPr>
        <p:blipFill>
          <a:blip r:embed="rId2" cstate="print"/>
          <a:srcRect/>
          <a:stretch>
            <a:fillRect/>
          </a:stretch>
        </p:blipFill>
        <p:spPr bwMode="auto">
          <a:xfrm>
            <a:off x="304800" y="1338072"/>
            <a:ext cx="3445476" cy="3824478"/>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7" name="Picture 9" descr="http://blogs.monografias.com/sistema-limbico-neurociencias/files/2010/08/treasure-chest-178.jpg"/>
          <p:cNvPicPr>
            <a:picLocks noChangeAspect="1" noChangeArrowheads="1"/>
          </p:cNvPicPr>
          <p:nvPr/>
        </p:nvPicPr>
        <p:blipFill>
          <a:blip r:embed="rId2" cstate="print"/>
          <a:srcRect/>
          <a:stretch>
            <a:fillRect/>
          </a:stretch>
        </p:blipFill>
        <p:spPr bwMode="auto">
          <a:xfrm>
            <a:off x="0" y="228600"/>
            <a:ext cx="2133600" cy="1771415"/>
          </a:xfrm>
          <a:prstGeom prst="rect">
            <a:avLst/>
          </a:prstGeom>
          <a:noFill/>
        </p:spPr>
      </p:pic>
      <p:sp>
        <p:nvSpPr>
          <p:cNvPr id="27650" name="Rectangle 2"/>
          <p:cNvSpPr>
            <a:spLocks noGrp="1" noChangeArrowheads="1"/>
          </p:cNvSpPr>
          <p:nvPr>
            <p:ph type="title"/>
          </p:nvPr>
        </p:nvSpPr>
        <p:spPr>
          <a:xfrm>
            <a:off x="1524000" y="457200"/>
            <a:ext cx="8229600" cy="1143000"/>
          </a:xfrm>
        </p:spPr>
        <p:txBody>
          <a:bodyPr/>
          <a:lstStyle/>
          <a:p>
            <a:r>
              <a:rPr lang="en-US" b="1" dirty="0">
                <a:effectLst>
                  <a:outerShdw blurRad="38100" dist="38100" dir="2700000" algn="tl">
                    <a:srgbClr val="C0C0C0"/>
                  </a:outerShdw>
                </a:effectLst>
                <a:latin typeface="Bookman Old Style" pitchFamily="18" charset="0"/>
              </a:rPr>
              <a:t>Ritual without meaning</a:t>
            </a:r>
          </a:p>
        </p:txBody>
      </p:sp>
      <p:sp>
        <p:nvSpPr>
          <p:cNvPr id="27651" name="Rectangle 3"/>
          <p:cNvSpPr>
            <a:spLocks noGrp="1" noChangeArrowheads="1"/>
          </p:cNvSpPr>
          <p:nvPr>
            <p:ph type="body" idx="1"/>
          </p:nvPr>
        </p:nvSpPr>
        <p:spPr>
          <a:xfrm>
            <a:off x="0" y="1905000"/>
            <a:ext cx="8229600" cy="4525963"/>
          </a:xfrm>
          <a:solidFill>
            <a:srgbClr val="FAF4D2"/>
          </a:solidFill>
        </p:spPr>
        <p:txBody>
          <a:bodyPr/>
          <a:lstStyle/>
          <a:p>
            <a:pPr>
              <a:lnSpc>
                <a:spcPct val="90000"/>
              </a:lnSpc>
            </a:pPr>
            <a:endParaRPr lang="en-US" sz="2800" b="1" dirty="0" smtClean="0"/>
          </a:p>
          <a:p>
            <a:pPr>
              <a:lnSpc>
                <a:spcPct val="90000"/>
              </a:lnSpc>
            </a:pPr>
            <a:r>
              <a:rPr lang="en-US" sz="2800" b="1" dirty="0" smtClean="0"/>
              <a:t>Because </a:t>
            </a:r>
            <a:r>
              <a:rPr lang="en-US" sz="2800" b="1" dirty="0"/>
              <a:t>there has "always been a </a:t>
            </a:r>
            <a:r>
              <a:rPr lang="en-US" sz="2800" b="1" dirty="0" smtClean="0"/>
              <a:t>lottery,” </a:t>
            </a:r>
            <a:r>
              <a:rPr lang="en-US" sz="2800" b="1" dirty="0"/>
              <a:t>the villagers feel compelled to continue this horrifying tradition. </a:t>
            </a:r>
            <a:endParaRPr lang="en-US" sz="2800" b="1" dirty="0" smtClean="0"/>
          </a:p>
          <a:p>
            <a:pPr>
              <a:lnSpc>
                <a:spcPct val="90000"/>
              </a:lnSpc>
            </a:pPr>
            <a:endParaRPr lang="en-US" sz="2800" b="1" dirty="0"/>
          </a:p>
          <a:p>
            <a:pPr>
              <a:lnSpc>
                <a:spcPct val="90000"/>
              </a:lnSpc>
            </a:pPr>
            <a:r>
              <a:rPr lang="en-US" sz="2800" dirty="0" smtClean="0">
                <a:latin typeface="Times New Roman" pitchFamily="18" charset="0"/>
              </a:rPr>
              <a:t>However, they focus on </a:t>
            </a:r>
            <a:r>
              <a:rPr lang="en-US" sz="2800" dirty="0">
                <a:latin typeface="Times New Roman" pitchFamily="18" charset="0"/>
              </a:rPr>
              <a:t>its </a:t>
            </a:r>
            <a:r>
              <a:rPr lang="en-US" sz="2800" b="1" dirty="0">
                <a:effectLst>
                  <a:outerShdw blurRad="38100" dist="38100" dir="2700000" algn="tl">
                    <a:srgbClr val="FFFFFF"/>
                  </a:outerShdw>
                </a:effectLst>
                <a:latin typeface="Times New Roman" pitchFamily="18" charset="0"/>
              </a:rPr>
              <a:t>gruesome rather than its symbolic nature</a:t>
            </a:r>
            <a:r>
              <a:rPr lang="en-US" sz="2800" dirty="0">
                <a:latin typeface="Times New Roman" pitchFamily="18" charset="0"/>
              </a:rPr>
              <a:t>, for they "still remembered to use stones" even after they have </a:t>
            </a:r>
            <a:r>
              <a:rPr lang="en-US" sz="2800" dirty="0" smtClean="0">
                <a:latin typeface="Times New Roman" pitchFamily="18" charset="0"/>
              </a:rPr>
              <a:t>“forgotten </a:t>
            </a:r>
            <a:r>
              <a:rPr lang="en-US" sz="2800" dirty="0">
                <a:latin typeface="Times New Roman" pitchFamily="18" charset="0"/>
              </a:rPr>
              <a:t>the ritual and lost the original black </a:t>
            </a:r>
            <a:r>
              <a:rPr lang="en-US" sz="2800" dirty="0" smtClean="0">
                <a:latin typeface="Times New Roman" pitchFamily="18" charset="0"/>
              </a:rPr>
              <a:t>box.” </a:t>
            </a:r>
            <a:endParaRPr lang="en-US" sz="2800" dirty="0">
              <a:latin typeface="Times New Roman" pitchFamily="18" charset="0"/>
            </a:endParaRPr>
          </a:p>
        </p:txBody>
      </p:sp>
      <p:pic>
        <p:nvPicPr>
          <p:cNvPr id="27653" name="Picture 5" descr="stones"/>
          <p:cNvPicPr>
            <a:picLocks noChangeAspect="1" noChangeArrowheads="1"/>
          </p:cNvPicPr>
          <p:nvPr/>
        </p:nvPicPr>
        <p:blipFill>
          <a:blip r:embed="rId3" cstate="print"/>
          <a:srcRect/>
          <a:stretch>
            <a:fillRect/>
          </a:stretch>
        </p:blipFill>
        <p:spPr bwMode="auto">
          <a:xfrm>
            <a:off x="7391400" y="5257800"/>
            <a:ext cx="1552575" cy="1371600"/>
          </a:xfrm>
          <a:prstGeom prst="rect">
            <a:avLst/>
          </a:prstGeom>
          <a:noFill/>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3657600"/>
            <a:ext cx="9144000" cy="2133600"/>
          </a:xfrm>
          <a:prstGeom prst="roundRect">
            <a:avLst/>
          </a:prstGeom>
        </p:spPr>
        <p:style>
          <a:lnRef idx="1">
            <a:schemeClr val="accent6"/>
          </a:lnRef>
          <a:fillRef idx="2">
            <a:schemeClr val="accent6"/>
          </a:fillRef>
          <a:effectRef idx="1">
            <a:schemeClr val="accent6"/>
          </a:effectRef>
          <a:fontRef idx="minor">
            <a:schemeClr val="dk1"/>
          </a:fontRef>
        </p:style>
        <p:txBody>
          <a:bodyPr/>
          <a:lstStyle/>
          <a:p>
            <a:r>
              <a:rPr lang="en-US" sz="3200" b="1" dirty="0" smtClean="0"/>
              <a:t>Is the story saying that human's predisposition towards violence intersects with society's need for traditions?</a:t>
            </a:r>
            <a:endParaRPr lang="en-US" sz="3200" dirty="0"/>
          </a:p>
        </p:txBody>
      </p:sp>
      <p:sp>
        <p:nvSpPr>
          <p:cNvPr id="8" name="TextBox 7"/>
          <p:cNvSpPr txBox="1"/>
          <p:nvPr/>
        </p:nvSpPr>
        <p:spPr>
          <a:xfrm>
            <a:off x="1828800" y="685800"/>
            <a:ext cx="5486400" cy="1191816"/>
          </a:xfrm>
          <a:prstGeom prst="roundRect">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3200" b="1" i="1" dirty="0" smtClean="0"/>
              <a:t>Are</a:t>
            </a:r>
            <a:r>
              <a:rPr lang="en-US" sz="3200" b="1" dirty="0" smtClean="0"/>
              <a:t> humans predisposed to being violent?</a:t>
            </a:r>
            <a:endParaRPr 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286000"/>
            <a:ext cx="9144000" cy="1063347"/>
          </a:xfrm>
          <a:prstGeom prst="bevel">
            <a:avLst/>
          </a:prstGeom>
        </p:spPr>
        <p:style>
          <a:lnRef idx="1">
            <a:schemeClr val="accent6"/>
          </a:lnRef>
          <a:fillRef idx="2">
            <a:schemeClr val="accent6"/>
          </a:fillRef>
          <a:effectRef idx="1">
            <a:schemeClr val="accent6"/>
          </a:effectRef>
          <a:fontRef idx="minor">
            <a:schemeClr val="dk1"/>
          </a:fontRef>
        </p:style>
        <p:txBody>
          <a:bodyPr wrap="square" rtlCol="0">
            <a:spAutoFit/>
          </a:bodyPr>
          <a:lstStyle/>
          <a:p>
            <a:pPr algn="ctr"/>
            <a:r>
              <a:rPr lang="en-US" sz="4600" b="1" dirty="0" smtClean="0"/>
              <a:t>Do societies need traditions?</a:t>
            </a:r>
            <a:endParaRPr lang="en-US" sz="46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mph" presetSubtype="0" fill="hold" grpId="1" nodeType="withEffect">
                                  <p:stCondLst>
                                    <p:cond delay="0"/>
                                  </p:stCondLst>
                                  <p:childTnLst>
                                    <p:animClr clrSpc="hsl" dir="cw">
                                      <p:cBhvr override="childStyle">
                                        <p:cTn id="6" dur="500" fill="hold"/>
                                        <p:tgtEl>
                                          <p:spTgt spid="4"/>
                                        </p:tgtEl>
                                        <p:attrNameLst>
                                          <p:attrName>style.color</p:attrName>
                                        </p:attrNameLst>
                                      </p:cBhvr>
                                      <p:by>
                                        <p:hsl h="-7200000" s="0" l="0"/>
                                      </p:by>
                                    </p:animClr>
                                    <p:animClr clrSpc="hsl" dir="cw">
                                      <p:cBhvr>
                                        <p:cTn id="7" dur="500" fill="hold"/>
                                        <p:tgtEl>
                                          <p:spTgt spid="4"/>
                                        </p:tgtEl>
                                        <p:attrNameLst>
                                          <p:attrName>fillcolor</p:attrName>
                                        </p:attrNameLst>
                                      </p:cBhvr>
                                      <p:by>
                                        <p:hsl h="-7200000" s="0" l="0"/>
                                      </p:by>
                                    </p:animClr>
                                    <p:animClr clrSpc="hsl" dir="cw">
                                      <p:cBhvr>
                                        <p:cTn id="8" dur="500" fill="hold"/>
                                        <p:tgtEl>
                                          <p:spTgt spid="4"/>
                                        </p:tgtEl>
                                        <p:attrNameLst>
                                          <p:attrName>stroke.color</p:attrName>
                                        </p:attrNameLst>
                                      </p:cBhvr>
                                      <p:by>
                                        <p:hsl h="-7200000" s="0" l="0"/>
                                      </p:by>
                                    </p:animClr>
                                    <p:set>
                                      <p:cBhvr>
                                        <p:cTn id="9" dur="500" fill="hold"/>
                                        <p:tgtEl>
                                          <p:spTgt spid="4"/>
                                        </p:tgtEl>
                                        <p:attrNameLst>
                                          <p:attrName>fill.type</p:attrName>
                                        </p:attrNameLst>
                                      </p:cBhvr>
                                      <p:to>
                                        <p:strVal val="solid"/>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1" animBg="1"/>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7" name="Picture 5" descr="pebbles-black-white"/>
          <p:cNvPicPr>
            <a:picLocks noChangeAspect="1" noChangeArrowheads="1"/>
          </p:cNvPicPr>
          <p:nvPr/>
        </p:nvPicPr>
        <p:blipFill>
          <a:blip r:embed="rId2" cstate="print"/>
          <a:srcRect t="14639"/>
          <a:stretch>
            <a:fillRect/>
          </a:stretch>
        </p:blipFill>
        <p:spPr bwMode="auto">
          <a:xfrm>
            <a:off x="0" y="1296988"/>
            <a:ext cx="9144000" cy="5561012"/>
          </a:xfrm>
          <a:prstGeom prst="rect">
            <a:avLst/>
          </a:prstGeom>
          <a:solidFill>
            <a:srgbClr val="EAEAEA"/>
          </a:solidFill>
        </p:spPr>
      </p:pic>
      <p:sp>
        <p:nvSpPr>
          <p:cNvPr id="28674" name="Rectangle 2"/>
          <p:cNvSpPr>
            <a:spLocks noGrp="1" noChangeArrowheads="1"/>
          </p:cNvSpPr>
          <p:nvPr>
            <p:ph type="title"/>
          </p:nvPr>
        </p:nvSpPr>
        <p:spPr>
          <a:xfrm>
            <a:off x="457200" y="274638"/>
            <a:ext cx="8229600" cy="792162"/>
          </a:xfrm>
        </p:spPr>
        <p:txBody>
          <a:bodyPr/>
          <a:lstStyle/>
          <a:p>
            <a:r>
              <a:rPr lang="en-US" b="1" dirty="0">
                <a:effectLst>
                  <a:outerShdw blurRad="38100" dist="38100" dir="2700000" algn="tl">
                    <a:srgbClr val="C0C0C0"/>
                  </a:outerShdw>
                </a:effectLst>
                <a:latin typeface="Bookman Old Style" pitchFamily="18" charset="0"/>
              </a:rPr>
              <a:t>POV: 3</a:t>
            </a:r>
            <a:r>
              <a:rPr lang="en-US" b="1" baseline="30000" dirty="0">
                <a:effectLst>
                  <a:outerShdw blurRad="38100" dist="38100" dir="2700000" algn="tl">
                    <a:srgbClr val="C0C0C0"/>
                  </a:outerShdw>
                </a:effectLst>
                <a:latin typeface="Bookman Old Style" pitchFamily="18" charset="0"/>
              </a:rPr>
              <a:t>rd</a:t>
            </a:r>
            <a:r>
              <a:rPr lang="en-US" b="1" dirty="0">
                <a:effectLst>
                  <a:outerShdw blurRad="38100" dist="38100" dir="2700000" algn="tl">
                    <a:srgbClr val="C0C0C0"/>
                  </a:outerShdw>
                </a:effectLst>
                <a:latin typeface="Bookman Old Style" pitchFamily="18" charset="0"/>
              </a:rPr>
              <a:t> </a:t>
            </a:r>
            <a:r>
              <a:rPr lang="en-US" b="1" dirty="0" smtClean="0">
                <a:effectLst>
                  <a:outerShdw blurRad="38100" dist="38100" dir="2700000" algn="tl">
                    <a:srgbClr val="C0C0C0"/>
                  </a:outerShdw>
                </a:effectLst>
                <a:latin typeface="Bookman Old Style" pitchFamily="18" charset="0"/>
              </a:rPr>
              <a:t>Person Objective</a:t>
            </a:r>
            <a:endParaRPr lang="en-US" b="1" dirty="0">
              <a:effectLst>
                <a:outerShdw blurRad="38100" dist="38100" dir="2700000" algn="tl">
                  <a:srgbClr val="C0C0C0"/>
                </a:outerShdw>
              </a:effectLst>
              <a:latin typeface="Bookman Old Style" pitchFamily="18" charset="0"/>
            </a:endParaRPr>
          </a:p>
        </p:txBody>
      </p:sp>
      <p:sp>
        <p:nvSpPr>
          <p:cNvPr id="28675" name="Rectangle 3"/>
          <p:cNvSpPr>
            <a:spLocks noGrp="1" noChangeArrowheads="1"/>
          </p:cNvSpPr>
          <p:nvPr>
            <p:ph type="body" idx="1"/>
          </p:nvPr>
        </p:nvSpPr>
        <p:spPr>
          <a:xfrm>
            <a:off x="457200" y="1447800"/>
            <a:ext cx="8229600" cy="5181600"/>
          </a:xfrm>
          <a:solidFill>
            <a:srgbClr val="EAEAEA">
              <a:alpha val="67999"/>
            </a:srgbClr>
          </a:solidFill>
          <a:ln w="47625">
            <a:solidFill>
              <a:schemeClr val="tx1"/>
            </a:solidFill>
          </a:ln>
        </p:spPr>
        <p:txBody>
          <a:bodyPr/>
          <a:lstStyle/>
          <a:p>
            <a:pPr>
              <a:lnSpc>
                <a:spcPct val="90000"/>
              </a:lnSpc>
            </a:pPr>
            <a:r>
              <a:rPr lang="en-US" sz="3000" b="1" dirty="0" smtClean="0">
                <a:latin typeface="Times New Roman" pitchFamily="18" charset="0"/>
              </a:rPr>
              <a:t>At </a:t>
            </a:r>
            <a:r>
              <a:rPr lang="en-US" sz="3000" b="1" dirty="0">
                <a:latin typeface="Times New Roman" pitchFamily="18" charset="0"/>
              </a:rPr>
              <a:t>the end of "The Lottery," the reader discovers with horror what is about to happen, but the story ends with the casting of the first stones. </a:t>
            </a:r>
            <a:r>
              <a:rPr lang="en-US" sz="3000" b="1" u="sng" dirty="0">
                <a:effectLst>
                  <a:outerShdw blurRad="38100" dist="38100" dir="2700000" algn="tl">
                    <a:srgbClr val="FFFFFF"/>
                  </a:outerShdw>
                </a:effectLst>
                <a:latin typeface="Times New Roman" pitchFamily="18" charset="0"/>
              </a:rPr>
              <a:t>Jackson prefers to leave the gruesome details to the reader's imagination.</a:t>
            </a:r>
          </a:p>
          <a:p>
            <a:pPr>
              <a:lnSpc>
                <a:spcPct val="90000"/>
              </a:lnSpc>
              <a:buFontTx/>
              <a:buNone/>
            </a:pPr>
            <a:endParaRPr lang="en-US" sz="3000" b="1" u="sng" dirty="0">
              <a:effectLst>
                <a:outerShdw blurRad="38100" dist="38100" dir="2700000" algn="tl">
                  <a:srgbClr val="FFFFFF"/>
                </a:outerShdw>
              </a:effectLst>
              <a:latin typeface="Times New Roman" pitchFamily="18" charset="0"/>
            </a:endParaRPr>
          </a:p>
          <a:p>
            <a:pPr>
              <a:lnSpc>
                <a:spcPct val="90000"/>
              </a:lnSpc>
            </a:pPr>
            <a:r>
              <a:rPr lang="en-US" sz="2800" dirty="0" smtClean="0"/>
              <a:t>The </a:t>
            </a:r>
            <a:r>
              <a:rPr lang="en-US" b="1" u="sng" dirty="0" smtClean="0">
                <a:solidFill>
                  <a:srgbClr val="FF3300"/>
                </a:solidFill>
                <a:effectLst>
                  <a:outerShdw blurRad="38100" dist="38100" dir="2700000" algn="tl">
                    <a:srgbClr val="000000"/>
                  </a:outerShdw>
                </a:effectLst>
              </a:rPr>
              <a:t>conflict occurs within the reader</a:t>
            </a:r>
            <a:r>
              <a:rPr lang="en-US" sz="2800" dirty="0" smtClean="0"/>
              <a:t> as the reader notes foreshadowing in the story with growing uneasiness</a:t>
            </a:r>
            <a:endParaRPr lang="en-US" sz="28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990600"/>
            <a:ext cx="8382000" cy="1676400"/>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Is there a conflict between men and women in the story?</a:t>
            </a:r>
            <a:b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a:xfrm>
            <a:off x="228600" y="4114800"/>
            <a:ext cx="8686800" cy="1752599"/>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pPr algn="ctr">
              <a:buNone/>
            </a:pPr>
            <a:r>
              <a:rPr lang="en-US" sz="4400"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j-lt"/>
              </a:rPr>
              <a:t>Do they share authority in the community?</a:t>
            </a:r>
            <a:endParaRPr lang="en-US" sz="4400"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latin typeface="+mj-lt"/>
            </a:endParaRPr>
          </a:p>
        </p:txBody>
      </p:sp>
      <p:sp>
        <p:nvSpPr>
          <p:cNvPr id="4" name="TextBox 3"/>
          <p:cNvSpPr txBox="1"/>
          <p:nvPr/>
        </p:nvSpPr>
        <p:spPr>
          <a:xfrm>
            <a:off x="762000" y="2438400"/>
            <a:ext cx="7620000" cy="1384995"/>
          </a:xfrm>
          <a:prstGeom prst="rect">
            <a:avLst/>
          </a:prstGeom>
          <a:ln>
            <a:noFill/>
          </a:ln>
          <a:effectLst>
            <a:outerShdw blurRad="190500" dist="228600" dir="2700000" algn="ctr">
              <a:srgbClr val="000000">
                <a:alpha val="30000"/>
              </a:srgbClr>
            </a:outerShdw>
          </a:effectLst>
          <a:scene3d>
            <a:camera prst="orthographicFront">
              <a:rot lat="0" lon="0" rev="0"/>
            </a:camera>
            <a:lightRig rig="glow" dir="t">
              <a:rot lat="0" lon="0" rev="4800000"/>
            </a:lightRig>
          </a:scene3d>
          <a:sp3d prstMaterial="matte">
            <a:bevelT w="127000" h="63500"/>
          </a:sp3d>
        </p:spPr>
        <p:style>
          <a:lnRef idx="3">
            <a:schemeClr val="lt1"/>
          </a:lnRef>
          <a:fillRef idx="1">
            <a:schemeClr val="accent5"/>
          </a:fillRef>
          <a:effectRef idx="1">
            <a:schemeClr val="accent5"/>
          </a:effectRef>
          <a:fontRef idx="minor">
            <a:schemeClr val="lt1"/>
          </a:fontRef>
        </p:style>
        <p:txBody>
          <a:bodyPr wrap="square" rtlCol="0">
            <a:spAutoFit/>
          </a:bodyPr>
          <a:lstStyle/>
          <a:p>
            <a:r>
              <a:rPr lang="en-US" sz="2800" dirty="0" smtClean="0">
                <a:solidFill>
                  <a:srgbClr val="000000"/>
                </a:solidFill>
              </a:rPr>
              <a:t>A conflict between </a:t>
            </a:r>
            <a:r>
              <a:rPr lang="en-US" sz="2800" b="1" u="sng" dirty="0" smtClean="0">
                <a:solidFill>
                  <a:schemeClr val="accent6"/>
                </a:solidFill>
              </a:rPr>
              <a:t>male authority</a:t>
            </a:r>
            <a:r>
              <a:rPr lang="en-US" sz="2800" b="1" dirty="0" smtClean="0">
                <a:solidFill>
                  <a:schemeClr val="accent6"/>
                </a:solidFill>
              </a:rPr>
              <a:t> </a:t>
            </a:r>
            <a:r>
              <a:rPr lang="en-US" sz="2800" dirty="0" smtClean="0">
                <a:solidFill>
                  <a:srgbClr val="000000"/>
                </a:solidFill>
              </a:rPr>
              <a:t>and </a:t>
            </a:r>
            <a:r>
              <a:rPr lang="en-US" sz="2800" b="1" u="sng" dirty="0" smtClean="0">
                <a:solidFill>
                  <a:srgbClr val="FF0066"/>
                </a:solidFill>
              </a:rPr>
              <a:t>female resistance</a:t>
            </a:r>
            <a:r>
              <a:rPr lang="en-US" sz="2800" dirty="0" smtClean="0">
                <a:solidFill>
                  <a:srgbClr val="000000"/>
                </a:solidFill>
              </a:rPr>
              <a:t> is subtly evident</a:t>
            </a:r>
            <a:r>
              <a:rPr lang="en-US" sz="2800" b="1" dirty="0" smtClean="0">
                <a:solidFill>
                  <a:srgbClr val="000000"/>
                </a:solidFill>
              </a:rPr>
              <a:t> </a:t>
            </a:r>
            <a:r>
              <a:rPr lang="en-US" sz="2800" dirty="0" smtClean="0">
                <a:solidFill>
                  <a:srgbClr val="000000"/>
                </a:solidFill>
              </a:rPr>
              <a:t>throughout “The Lottery.”</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800" decel="100000"/>
                                        <p:tgtEl>
                                          <p:spTgt spid="4"/>
                                        </p:tgtEl>
                                      </p:cBhvr>
                                    </p:animEffect>
                                    <p:anim calcmode="lin" valueType="num">
                                      <p:cBhvr>
                                        <p:cTn id="8" dur="800" decel="100000" fill="hold"/>
                                        <p:tgtEl>
                                          <p:spTgt spid="4"/>
                                        </p:tgtEl>
                                        <p:attrNameLst>
                                          <p:attrName>style.rotation</p:attrName>
                                        </p:attrNameLst>
                                      </p:cBhvr>
                                      <p:tavLst>
                                        <p:tav tm="0">
                                          <p:val>
                                            <p:fltVal val="-90"/>
                                          </p:val>
                                        </p:tav>
                                        <p:tav tm="100000">
                                          <p:val>
                                            <p:fltVal val="0"/>
                                          </p:val>
                                        </p:tav>
                                      </p:tavLst>
                                    </p:anim>
                                    <p:anim calcmode="lin" valueType="num">
                                      <p:cBhvr>
                                        <p:cTn id="9" dur="800" decel="100000" fill="hold"/>
                                        <p:tgtEl>
                                          <p:spTgt spid="4"/>
                                        </p:tgtEl>
                                        <p:attrNameLst>
                                          <p:attrName>ppt_x</p:attrName>
                                        </p:attrNameLst>
                                      </p:cBhvr>
                                      <p:tavLst>
                                        <p:tav tm="0">
                                          <p:val>
                                            <p:strVal val="#ppt_x+0.4"/>
                                          </p:val>
                                        </p:tav>
                                        <p:tav tm="100000">
                                          <p:val>
                                            <p:strVal val="#ppt_x-0.05"/>
                                          </p:val>
                                        </p:tav>
                                      </p:tavLst>
                                    </p:anim>
                                    <p:anim calcmode="lin" valueType="num">
                                      <p:cBhvr>
                                        <p:cTn id="10" dur="800" decel="100000" fill="hold"/>
                                        <p:tgtEl>
                                          <p:spTgt spid="4"/>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4"/>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4"/>
                                        </p:tgtEl>
                                        <p:attrNameLst>
                                          <p:attrName>ppt_y</p:attrName>
                                        </p:attrNameLst>
                                      </p:cBhvr>
                                      <p:tavLst>
                                        <p:tav tm="0">
                                          <p:val>
                                            <p:strVal val="#ppt_y+0.1"/>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2" presetClass="entr" presetSubtype="0" fill="hold" grpId="0" nodeType="clickEffect">
                                  <p:stCondLst>
                                    <p:cond delay="0"/>
                                  </p:stCondLst>
                                  <p:childTnLst>
                                    <p:set>
                                      <p:cBhvr>
                                        <p:cTn id="16" dur="1" fill="hold">
                                          <p:stCondLst>
                                            <p:cond delay="0"/>
                                          </p:stCondLst>
                                        </p:cTn>
                                        <p:tgtEl>
                                          <p:spTgt spid="3">
                                            <p:txEl>
                                              <p:pRg st="0" end="0"/>
                                            </p:txEl>
                                          </p:spTgt>
                                        </p:tgtEl>
                                        <p:attrNameLst>
                                          <p:attrName>style.visibility</p:attrName>
                                        </p:attrNameLst>
                                      </p:cBhvr>
                                      <p:to>
                                        <p:strVal val="visible"/>
                                      </p:to>
                                    </p:set>
                                    <p:animScale>
                                      <p:cBhvr>
                                        <p:cTn id="17" dur="1000" decel="50000" fill="hold">
                                          <p:stCondLst>
                                            <p:cond delay="0"/>
                                          </p:stCondLst>
                                        </p:cTn>
                                        <p:tgtEl>
                                          <p:spTgt spid="3">
                                            <p:txEl>
                                              <p:pRg st="0" end="0"/>
                                            </p:txEl>
                                          </p:spTgt>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8" dur="1000" decel="50000" fill="hold">
                                          <p:stCondLst>
                                            <p:cond delay="0"/>
                                          </p:stCondLst>
                                        </p:cTn>
                                        <p:tgtEl>
                                          <p:spTgt spid="3">
                                            <p:txEl>
                                              <p:pRg st="0" end="0"/>
                                            </p:txEl>
                                          </p:spTgt>
                                        </p:tgtEl>
                                        <p:attrNameLst>
                                          <p:attrName>ppt_x</p:attrName>
                                          <p:attrName>ppt_y</p:attrName>
                                        </p:attrNameLst>
                                      </p:cBhvr>
                                    </p:animMotion>
                                    <p:animEffect transition="in" filter="fade">
                                      <p:cBhvr>
                                        <p:cTn id="19"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a:xfrm>
            <a:off x="457200" y="274638"/>
            <a:ext cx="8229600" cy="868362"/>
          </a:xfrm>
        </p:spPr>
        <p:txBody>
          <a:bodyPr/>
          <a:lstStyle/>
          <a:p>
            <a:r>
              <a:rPr lang="en-US" b="1">
                <a:effectLst>
                  <a:outerShdw blurRad="38100" dist="38100" dir="2700000" algn="tl">
                    <a:srgbClr val="C0C0C0"/>
                  </a:outerShdw>
                </a:effectLst>
                <a:latin typeface="Bookman Old Style" pitchFamily="18" charset="0"/>
              </a:rPr>
              <a:t>Male vs. Female</a:t>
            </a:r>
          </a:p>
        </p:txBody>
      </p:sp>
      <p:sp>
        <p:nvSpPr>
          <p:cNvPr id="30723" name="Rectangle 3"/>
          <p:cNvSpPr>
            <a:spLocks noGrp="1" noChangeArrowheads="1"/>
          </p:cNvSpPr>
          <p:nvPr>
            <p:ph type="body" idx="1"/>
          </p:nvPr>
        </p:nvSpPr>
        <p:spPr>
          <a:solidFill>
            <a:srgbClr val="DDCE97"/>
          </a:solidFill>
        </p:spPr>
        <p:txBody>
          <a:bodyPr/>
          <a:lstStyle/>
          <a:p>
            <a:pPr>
              <a:lnSpc>
                <a:spcPct val="90000"/>
              </a:lnSpc>
            </a:pPr>
            <a:r>
              <a:rPr lang="en-US" sz="2800" b="1" dirty="0" smtClean="0">
                <a:latin typeface="Times New Roman" pitchFamily="18" charset="0"/>
              </a:rPr>
              <a:t>Early </a:t>
            </a:r>
            <a:r>
              <a:rPr lang="en-US" sz="2800" b="1" dirty="0">
                <a:latin typeface="Times New Roman" pitchFamily="18" charset="0"/>
              </a:rPr>
              <a:t>in the story, the </a:t>
            </a:r>
            <a:r>
              <a:rPr lang="en-US" sz="2800" b="1" u="sng" dirty="0">
                <a:solidFill>
                  <a:srgbClr val="FF0000"/>
                </a:solidFill>
                <a:effectLst>
                  <a:outerShdw blurRad="38100" dist="38100" dir="2700000" algn="tl">
                    <a:srgbClr val="000000"/>
                  </a:outerShdw>
                </a:effectLst>
                <a:latin typeface="Times New Roman" pitchFamily="18" charset="0"/>
              </a:rPr>
              <a:t>boys</a:t>
            </a:r>
            <a:r>
              <a:rPr lang="en-US" sz="2800" b="1" dirty="0">
                <a:latin typeface="Times New Roman" pitchFamily="18" charset="0"/>
              </a:rPr>
              <a:t> make a great pile of stones in one corner of the square, while the </a:t>
            </a:r>
            <a:r>
              <a:rPr lang="en-US" sz="2800" b="1" u="sng" dirty="0">
                <a:solidFill>
                  <a:srgbClr val="FF6600"/>
                </a:solidFill>
                <a:effectLst>
                  <a:outerShdw blurRad="38100" dist="38100" dir="2700000" algn="tl">
                    <a:srgbClr val="000000"/>
                  </a:outerShdw>
                </a:effectLst>
                <a:latin typeface="Times New Roman" pitchFamily="18" charset="0"/>
              </a:rPr>
              <a:t>girls</a:t>
            </a:r>
            <a:r>
              <a:rPr lang="en-US" sz="2800" b="1" dirty="0">
                <a:latin typeface="Times New Roman" pitchFamily="18" charset="0"/>
              </a:rPr>
              <a:t> stand aside talking </a:t>
            </a:r>
            <a:r>
              <a:rPr lang="en-US" sz="2800" b="1" dirty="0" smtClean="0">
                <a:latin typeface="Times New Roman" pitchFamily="18" charset="0"/>
              </a:rPr>
              <a:t>amongst </a:t>
            </a:r>
            <a:r>
              <a:rPr lang="en-US" sz="2800" b="1" dirty="0">
                <a:latin typeface="Times New Roman" pitchFamily="18" charset="0"/>
              </a:rPr>
              <a:t>themselves, looking over their shoulders at the boys</a:t>
            </a:r>
            <a:r>
              <a:rPr lang="en-US" sz="2800" b="1" dirty="0" smtClean="0">
                <a:latin typeface="Times New Roman" pitchFamily="18" charset="0"/>
              </a:rPr>
              <a:t>.</a:t>
            </a:r>
            <a:endParaRPr lang="en-US" sz="2800" b="1" dirty="0">
              <a:latin typeface="Times New Roman" pitchFamily="18" charset="0"/>
            </a:endParaRPr>
          </a:p>
          <a:p>
            <a:pPr>
              <a:lnSpc>
                <a:spcPct val="90000"/>
              </a:lnSpc>
            </a:pPr>
            <a:r>
              <a:rPr lang="en-US" sz="2800" b="1" dirty="0">
                <a:solidFill>
                  <a:srgbClr val="748186"/>
                </a:solidFill>
              </a:rPr>
              <a:t>When Tessie draws the paper with the black mark on it, Tessie does not show it to the crowd; instead </a:t>
            </a:r>
            <a:r>
              <a:rPr lang="en-US" sz="2800" b="1" u="sng" dirty="0">
                <a:solidFill>
                  <a:srgbClr val="748186"/>
                </a:solidFill>
                <a:effectLst>
                  <a:outerShdw blurRad="38100" dist="38100" dir="2700000" algn="tl">
                    <a:srgbClr val="000000"/>
                  </a:outerShdw>
                </a:effectLst>
              </a:rPr>
              <a:t>her husband Bill forces it from her hand and holds it up</a:t>
            </a:r>
            <a:r>
              <a:rPr lang="en-US" sz="2800" b="1" dirty="0">
                <a:solidFill>
                  <a:srgbClr val="748186"/>
                </a:solidFill>
              </a:rPr>
              <a:t>.</a:t>
            </a:r>
            <a:r>
              <a:rPr lang="en-US" sz="2800" dirty="0"/>
              <a:t> </a:t>
            </a:r>
          </a:p>
        </p:txBody>
      </p:sp>
      <p:pic>
        <p:nvPicPr>
          <p:cNvPr id="30724" name="Picture 4" descr="Blue Rock"/>
          <p:cNvPicPr>
            <a:picLocks noChangeAspect="1" noChangeArrowheads="1"/>
          </p:cNvPicPr>
          <p:nvPr/>
        </p:nvPicPr>
        <p:blipFill>
          <a:blip r:embed="rId3" cstate="print">
            <a:lum bright="18000"/>
            <a:grayscl/>
          </a:blip>
          <a:srcRect/>
          <a:stretch>
            <a:fillRect/>
          </a:stretch>
        </p:blipFill>
        <p:spPr bwMode="auto">
          <a:xfrm>
            <a:off x="7315200" y="5410200"/>
            <a:ext cx="914400" cy="793750"/>
          </a:xfrm>
          <a:prstGeom prst="rect">
            <a:avLst/>
          </a:prstGeom>
          <a:noFill/>
        </p:spPr>
      </p:pic>
      <p:pic>
        <p:nvPicPr>
          <p:cNvPr id="30725" name="Picture 5" descr="Blue Rock"/>
          <p:cNvPicPr>
            <a:picLocks noChangeAspect="1" noChangeArrowheads="1"/>
          </p:cNvPicPr>
          <p:nvPr/>
        </p:nvPicPr>
        <p:blipFill>
          <a:blip r:embed="rId3" cstate="print">
            <a:lum bright="18000"/>
            <a:grayscl/>
          </a:blip>
          <a:srcRect/>
          <a:stretch>
            <a:fillRect/>
          </a:stretch>
        </p:blipFill>
        <p:spPr bwMode="auto">
          <a:xfrm>
            <a:off x="8382000" y="5410200"/>
            <a:ext cx="762000" cy="661987"/>
          </a:xfrm>
          <a:prstGeom prst="rect">
            <a:avLst/>
          </a:prstGeom>
          <a:noFill/>
        </p:spPr>
      </p:pic>
      <p:pic>
        <p:nvPicPr>
          <p:cNvPr id="30726" name="Picture 6" descr="Blue Rock"/>
          <p:cNvPicPr>
            <a:picLocks noChangeAspect="1" noChangeArrowheads="1"/>
          </p:cNvPicPr>
          <p:nvPr/>
        </p:nvPicPr>
        <p:blipFill>
          <a:blip r:embed="rId4" cstate="print">
            <a:lum bright="18000"/>
            <a:grayscl/>
          </a:blip>
          <a:srcRect/>
          <a:stretch>
            <a:fillRect/>
          </a:stretch>
        </p:blipFill>
        <p:spPr bwMode="auto">
          <a:xfrm>
            <a:off x="7162800" y="5943600"/>
            <a:ext cx="793750" cy="914400"/>
          </a:xfrm>
          <a:prstGeom prst="rect">
            <a:avLst/>
          </a:prstGeom>
          <a:noFill/>
        </p:spPr>
      </p:pic>
      <p:pic>
        <p:nvPicPr>
          <p:cNvPr id="30727" name="Picture 7" descr="Blue Rock"/>
          <p:cNvPicPr>
            <a:picLocks noChangeAspect="1" noChangeArrowheads="1"/>
          </p:cNvPicPr>
          <p:nvPr/>
        </p:nvPicPr>
        <p:blipFill>
          <a:blip r:embed="rId3" cstate="print">
            <a:lum bright="18000"/>
            <a:grayscl/>
          </a:blip>
          <a:srcRect/>
          <a:stretch>
            <a:fillRect/>
          </a:stretch>
        </p:blipFill>
        <p:spPr bwMode="auto">
          <a:xfrm>
            <a:off x="533400" y="6248400"/>
            <a:ext cx="533400" cy="463550"/>
          </a:xfrm>
          <a:prstGeom prst="rect">
            <a:avLst/>
          </a:prstGeom>
          <a:noFill/>
        </p:spPr>
      </p:pic>
      <p:pic>
        <p:nvPicPr>
          <p:cNvPr id="30728" name="Picture 8" descr="Blue Rock"/>
          <p:cNvPicPr>
            <a:picLocks noChangeAspect="1" noChangeArrowheads="1"/>
          </p:cNvPicPr>
          <p:nvPr/>
        </p:nvPicPr>
        <p:blipFill>
          <a:blip r:embed="rId3" cstate="print">
            <a:lum bright="18000"/>
            <a:grayscl/>
          </a:blip>
          <a:srcRect/>
          <a:stretch>
            <a:fillRect/>
          </a:stretch>
        </p:blipFill>
        <p:spPr bwMode="auto">
          <a:xfrm>
            <a:off x="990600" y="762000"/>
            <a:ext cx="533400" cy="463550"/>
          </a:xfrm>
          <a:prstGeom prst="rect">
            <a:avLst/>
          </a:prstGeom>
          <a:noFill/>
        </p:spPr>
      </p:pic>
      <p:pic>
        <p:nvPicPr>
          <p:cNvPr id="30729" name="Picture 9" descr="Blue Rock"/>
          <p:cNvPicPr>
            <a:picLocks noChangeAspect="1" noChangeArrowheads="1"/>
          </p:cNvPicPr>
          <p:nvPr/>
        </p:nvPicPr>
        <p:blipFill>
          <a:blip r:embed="rId3" cstate="print">
            <a:lum bright="18000"/>
            <a:grayscl/>
          </a:blip>
          <a:srcRect/>
          <a:stretch>
            <a:fillRect/>
          </a:stretch>
        </p:blipFill>
        <p:spPr bwMode="auto">
          <a:xfrm rot="-4523733">
            <a:off x="574675" y="492125"/>
            <a:ext cx="533400" cy="463550"/>
          </a:xfrm>
          <a:prstGeom prst="rect">
            <a:avLst/>
          </a:prstGeom>
          <a:noFill/>
        </p:spPr>
      </p:pic>
      <p:pic>
        <p:nvPicPr>
          <p:cNvPr id="15" name="Picture 4" descr="Blue Rock"/>
          <p:cNvPicPr>
            <a:picLocks noChangeAspect="1" noChangeArrowheads="1"/>
          </p:cNvPicPr>
          <p:nvPr/>
        </p:nvPicPr>
        <p:blipFill>
          <a:blip r:embed="rId3" cstate="print">
            <a:lum bright="18000"/>
            <a:grayscl/>
          </a:blip>
          <a:srcRect/>
          <a:stretch>
            <a:fillRect/>
          </a:stretch>
        </p:blipFill>
        <p:spPr bwMode="auto">
          <a:xfrm>
            <a:off x="7239000" y="4953000"/>
            <a:ext cx="914400" cy="793750"/>
          </a:xfrm>
          <a:prstGeom prst="rect">
            <a:avLst/>
          </a:prstGeom>
          <a:noFill/>
        </p:spPr>
      </p:pic>
      <p:pic>
        <p:nvPicPr>
          <p:cNvPr id="16" name="Picture 5" descr="Blue Rock"/>
          <p:cNvPicPr>
            <a:picLocks noChangeAspect="1" noChangeArrowheads="1"/>
          </p:cNvPicPr>
          <p:nvPr/>
        </p:nvPicPr>
        <p:blipFill>
          <a:blip r:embed="rId3" cstate="print">
            <a:lum bright="18000"/>
            <a:grayscl/>
          </a:blip>
          <a:srcRect/>
          <a:stretch>
            <a:fillRect/>
          </a:stretch>
        </p:blipFill>
        <p:spPr bwMode="auto">
          <a:xfrm>
            <a:off x="7924800" y="5867400"/>
            <a:ext cx="762000" cy="661987"/>
          </a:xfrm>
          <a:prstGeom prst="rect">
            <a:avLst/>
          </a:prstGeom>
          <a:noFill/>
        </p:spPr>
      </p:pic>
      <p:pic>
        <p:nvPicPr>
          <p:cNvPr id="17" name="Picture 6" descr="Blue Rock"/>
          <p:cNvPicPr>
            <a:picLocks noChangeAspect="1" noChangeArrowheads="1"/>
          </p:cNvPicPr>
          <p:nvPr/>
        </p:nvPicPr>
        <p:blipFill>
          <a:blip r:embed="rId4" cstate="print">
            <a:lum bright="18000"/>
            <a:grayscl/>
          </a:blip>
          <a:srcRect/>
          <a:stretch>
            <a:fillRect/>
          </a:stretch>
        </p:blipFill>
        <p:spPr bwMode="auto">
          <a:xfrm>
            <a:off x="6629400" y="5181600"/>
            <a:ext cx="793750" cy="914400"/>
          </a:xfrm>
          <a:prstGeom prst="rect">
            <a:avLst/>
          </a:prstGeom>
          <a:noFill/>
        </p:spPr>
      </p:pic>
      <p:pic>
        <p:nvPicPr>
          <p:cNvPr id="18" name="Picture 5" descr="Blue Rock"/>
          <p:cNvPicPr>
            <a:picLocks noChangeAspect="1" noChangeArrowheads="1"/>
          </p:cNvPicPr>
          <p:nvPr/>
        </p:nvPicPr>
        <p:blipFill>
          <a:blip r:embed="rId3" cstate="print">
            <a:lum bright="18000"/>
            <a:grayscl/>
          </a:blip>
          <a:srcRect/>
          <a:stretch>
            <a:fillRect/>
          </a:stretch>
        </p:blipFill>
        <p:spPr bwMode="auto">
          <a:xfrm>
            <a:off x="6324600" y="5715000"/>
            <a:ext cx="762000" cy="661987"/>
          </a:xfrm>
          <a:prstGeom prst="rect">
            <a:avLst/>
          </a:prstGeom>
          <a:noFill/>
        </p:spPr>
      </p:pic>
      <p:pic>
        <p:nvPicPr>
          <p:cNvPr id="19" name="Picture 6" descr="Blue Rock"/>
          <p:cNvPicPr>
            <a:picLocks noChangeAspect="1" noChangeArrowheads="1"/>
          </p:cNvPicPr>
          <p:nvPr/>
        </p:nvPicPr>
        <p:blipFill>
          <a:blip r:embed="rId4" cstate="print">
            <a:lum bright="18000"/>
            <a:grayscl/>
          </a:blip>
          <a:srcRect/>
          <a:stretch>
            <a:fillRect/>
          </a:stretch>
        </p:blipFill>
        <p:spPr bwMode="auto">
          <a:xfrm>
            <a:off x="5943600" y="6096000"/>
            <a:ext cx="793750" cy="914400"/>
          </a:xfrm>
          <a:prstGeom prst="rect">
            <a:avLst/>
          </a:prstGeom>
          <a:noFill/>
        </p:spPr>
      </p:pic>
      <p:pic>
        <p:nvPicPr>
          <p:cNvPr id="20" name="Picture 4" descr="Blue Rock"/>
          <p:cNvPicPr>
            <a:picLocks noChangeAspect="1" noChangeArrowheads="1"/>
          </p:cNvPicPr>
          <p:nvPr/>
        </p:nvPicPr>
        <p:blipFill>
          <a:blip r:embed="rId3" cstate="print">
            <a:lum bright="18000"/>
            <a:grayscl/>
          </a:blip>
          <a:srcRect/>
          <a:stretch>
            <a:fillRect/>
          </a:stretch>
        </p:blipFill>
        <p:spPr bwMode="auto">
          <a:xfrm>
            <a:off x="6019800" y="5181600"/>
            <a:ext cx="914400" cy="793750"/>
          </a:xfrm>
          <a:prstGeom prst="rect">
            <a:avLst/>
          </a:prstGeom>
          <a:noFill/>
        </p:spPr>
      </p:pic>
      <p:pic>
        <p:nvPicPr>
          <p:cNvPr id="21" name="Picture 5" descr="Blue Rock"/>
          <p:cNvPicPr>
            <a:picLocks noChangeAspect="1" noChangeArrowheads="1"/>
          </p:cNvPicPr>
          <p:nvPr/>
        </p:nvPicPr>
        <p:blipFill>
          <a:blip r:embed="rId3" cstate="print">
            <a:lum bright="18000"/>
            <a:grayscl/>
          </a:blip>
          <a:srcRect/>
          <a:stretch>
            <a:fillRect/>
          </a:stretch>
        </p:blipFill>
        <p:spPr bwMode="auto">
          <a:xfrm>
            <a:off x="6629400" y="6019800"/>
            <a:ext cx="762000" cy="661987"/>
          </a:xfrm>
          <a:prstGeom prst="rect">
            <a:avLst/>
          </a:prstGeom>
          <a:noFill/>
        </p:spPr>
      </p:pic>
      <p:pic>
        <p:nvPicPr>
          <p:cNvPr id="22" name="Picture 6" descr="Blue Rock"/>
          <p:cNvPicPr>
            <a:picLocks noChangeAspect="1" noChangeArrowheads="1"/>
          </p:cNvPicPr>
          <p:nvPr/>
        </p:nvPicPr>
        <p:blipFill>
          <a:blip r:embed="rId4" cstate="print">
            <a:lum bright="18000"/>
            <a:grayscl/>
          </a:blip>
          <a:srcRect/>
          <a:stretch>
            <a:fillRect/>
          </a:stretch>
        </p:blipFill>
        <p:spPr bwMode="auto">
          <a:xfrm>
            <a:off x="5715000" y="5410200"/>
            <a:ext cx="793750" cy="914400"/>
          </a:xfrm>
          <a:prstGeom prst="rect">
            <a:avLst/>
          </a:prstGeom>
          <a:noFill/>
        </p:spPr>
      </p:pic>
      <p:pic>
        <p:nvPicPr>
          <p:cNvPr id="23" name="Picture 5" descr="Blue Rock"/>
          <p:cNvPicPr>
            <a:picLocks noChangeAspect="1" noChangeArrowheads="1"/>
          </p:cNvPicPr>
          <p:nvPr/>
        </p:nvPicPr>
        <p:blipFill>
          <a:blip r:embed="rId3" cstate="print">
            <a:lum bright="18000"/>
            <a:grayscl/>
          </a:blip>
          <a:srcRect/>
          <a:stretch>
            <a:fillRect/>
          </a:stretch>
        </p:blipFill>
        <p:spPr bwMode="auto">
          <a:xfrm>
            <a:off x="7924800" y="4953000"/>
            <a:ext cx="762000" cy="661987"/>
          </a:xfrm>
          <a:prstGeom prst="rect">
            <a:avLst/>
          </a:prstGeom>
          <a:noFill/>
        </p:spPr>
      </p:pic>
      <p:pic>
        <p:nvPicPr>
          <p:cNvPr id="24" name="Picture 4" descr="Blue Rock"/>
          <p:cNvPicPr>
            <a:picLocks noChangeAspect="1" noChangeArrowheads="1"/>
          </p:cNvPicPr>
          <p:nvPr/>
        </p:nvPicPr>
        <p:blipFill>
          <a:blip r:embed="rId3" cstate="print">
            <a:lum bright="18000"/>
            <a:grayscl/>
          </a:blip>
          <a:srcRect/>
          <a:stretch>
            <a:fillRect/>
          </a:stretch>
        </p:blipFill>
        <p:spPr bwMode="auto">
          <a:xfrm>
            <a:off x="6553200" y="4724400"/>
            <a:ext cx="914400" cy="793750"/>
          </a:xfrm>
          <a:prstGeom prst="rect">
            <a:avLst/>
          </a:prstGeom>
          <a:noFill/>
        </p:spPr>
      </p:pic>
      <p:pic>
        <p:nvPicPr>
          <p:cNvPr id="25" name="Picture 6" descr="Blue Rock"/>
          <p:cNvPicPr>
            <a:picLocks noChangeAspect="1" noChangeArrowheads="1"/>
          </p:cNvPicPr>
          <p:nvPr/>
        </p:nvPicPr>
        <p:blipFill>
          <a:blip r:embed="rId4" cstate="print">
            <a:lum bright="18000"/>
            <a:grayscl/>
          </a:blip>
          <a:srcRect/>
          <a:stretch>
            <a:fillRect/>
          </a:stretch>
        </p:blipFill>
        <p:spPr bwMode="auto">
          <a:xfrm>
            <a:off x="5105400" y="5715000"/>
            <a:ext cx="793750" cy="914400"/>
          </a:xfrm>
          <a:prstGeom prst="rect">
            <a:avLst/>
          </a:prstGeom>
          <a:noFill/>
        </p:spPr>
      </p:pic>
      <p:pic>
        <p:nvPicPr>
          <p:cNvPr id="26" name="Picture 6" descr="Blue Rock"/>
          <p:cNvPicPr>
            <a:picLocks noChangeAspect="1" noChangeArrowheads="1"/>
          </p:cNvPicPr>
          <p:nvPr/>
        </p:nvPicPr>
        <p:blipFill>
          <a:blip r:embed="rId4" cstate="print">
            <a:lum bright="18000"/>
            <a:grayscl/>
          </a:blip>
          <a:srcRect/>
          <a:stretch>
            <a:fillRect/>
          </a:stretch>
        </p:blipFill>
        <p:spPr bwMode="auto">
          <a:xfrm>
            <a:off x="8350250" y="5943600"/>
            <a:ext cx="793750" cy="914400"/>
          </a:xfrm>
          <a:prstGeom prst="rect">
            <a:avLst/>
          </a:prstGeom>
          <a:noFill/>
        </p:spPr>
      </p:pic>
      <p:pic>
        <p:nvPicPr>
          <p:cNvPr id="27" name="Picture 5" descr="Blue Rock"/>
          <p:cNvPicPr>
            <a:picLocks noChangeAspect="1" noChangeArrowheads="1"/>
          </p:cNvPicPr>
          <p:nvPr/>
        </p:nvPicPr>
        <p:blipFill>
          <a:blip r:embed="rId3" cstate="print">
            <a:lum bright="18000"/>
            <a:grayscl/>
          </a:blip>
          <a:srcRect/>
          <a:stretch>
            <a:fillRect/>
          </a:stretch>
        </p:blipFill>
        <p:spPr bwMode="auto">
          <a:xfrm>
            <a:off x="7543800" y="4495800"/>
            <a:ext cx="762000" cy="661987"/>
          </a:xfrm>
          <a:prstGeom prst="rect">
            <a:avLst/>
          </a:prstGeom>
          <a:noFill/>
        </p:spPr>
      </p:pic>
      <p:pic>
        <p:nvPicPr>
          <p:cNvPr id="28" name="Picture 5" descr="Blue Rock"/>
          <p:cNvPicPr>
            <a:picLocks noChangeAspect="1" noChangeArrowheads="1"/>
          </p:cNvPicPr>
          <p:nvPr/>
        </p:nvPicPr>
        <p:blipFill>
          <a:blip r:embed="rId3" cstate="print">
            <a:lum bright="18000"/>
            <a:grayscl/>
          </a:blip>
          <a:srcRect/>
          <a:stretch>
            <a:fillRect/>
          </a:stretch>
        </p:blipFill>
        <p:spPr bwMode="auto">
          <a:xfrm>
            <a:off x="7772400" y="6196013"/>
            <a:ext cx="762000" cy="661987"/>
          </a:xfrm>
          <a:prstGeom prst="rect">
            <a:avLst/>
          </a:prstGeom>
          <a:noFill/>
        </p:spPr>
      </p:pic>
      <p:pic>
        <p:nvPicPr>
          <p:cNvPr id="29" name="Picture 5" descr="Blue Rock"/>
          <p:cNvPicPr>
            <a:picLocks noChangeAspect="1" noChangeArrowheads="1"/>
          </p:cNvPicPr>
          <p:nvPr/>
        </p:nvPicPr>
        <p:blipFill>
          <a:blip r:embed="rId3" cstate="print">
            <a:lum bright="18000"/>
            <a:grayscl/>
          </a:blip>
          <a:srcRect/>
          <a:stretch>
            <a:fillRect/>
          </a:stretch>
        </p:blipFill>
        <p:spPr bwMode="auto">
          <a:xfrm>
            <a:off x="8001000" y="4343400"/>
            <a:ext cx="762000" cy="661987"/>
          </a:xfrm>
          <a:prstGeom prst="rect">
            <a:avLst/>
          </a:prstGeom>
          <a:noFill/>
        </p:spPr>
      </p:pic>
      <p:pic>
        <p:nvPicPr>
          <p:cNvPr id="30" name="Picture 5" descr="Blue Rock"/>
          <p:cNvPicPr>
            <a:picLocks noChangeAspect="1" noChangeArrowheads="1"/>
          </p:cNvPicPr>
          <p:nvPr/>
        </p:nvPicPr>
        <p:blipFill>
          <a:blip r:embed="rId3" cstate="print">
            <a:lum bright="18000"/>
            <a:grayscl/>
          </a:blip>
          <a:srcRect/>
          <a:stretch>
            <a:fillRect/>
          </a:stretch>
        </p:blipFill>
        <p:spPr bwMode="auto">
          <a:xfrm rot="21088389">
            <a:off x="8382000" y="4800600"/>
            <a:ext cx="762000" cy="66198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nodeType="clickEffect">
                                  <p:stCondLst>
                                    <p:cond delay="0"/>
                                  </p:stCondLst>
                                  <p:childTnLst>
                                    <p:set>
                                      <p:cBhvr>
                                        <p:cTn id="6" dur="1" fill="hold">
                                          <p:stCondLst>
                                            <p:cond delay="0"/>
                                          </p:stCondLst>
                                        </p:cTn>
                                        <p:tgtEl>
                                          <p:spTgt spid="30725"/>
                                        </p:tgtEl>
                                        <p:attrNameLst>
                                          <p:attrName>style.visibility</p:attrName>
                                        </p:attrNameLst>
                                      </p:cBhvr>
                                      <p:to>
                                        <p:strVal val="visible"/>
                                      </p:to>
                                    </p:set>
                                    <p:animEffect transition="in" filter="wipe(down)">
                                      <p:cBhvr>
                                        <p:cTn id="7" dur="580">
                                          <p:stCondLst>
                                            <p:cond delay="0"/>
                                          </p:stCondLst>
                                        </p:cTn>
                                        <p:tgtEl>
                                          <p:spTgt spid="30725"/>
                                        </p:tgtEl>
                                      </p:cBhvr>
                                    </p:animEffect>
                                    <p:anim calcmode="lin" valueType="num">
                                      <p:cBhvr>
                                        <p:cTn id="8" dur="1822" tmFilter="0,0; 0.14,0.36; 0.43,0.73; 0.71,0.91; 1.0,1.0">
                                          <p:stCondLst>
                                            <p:cond delay="0"/>
                                          </p:stCondLst>
                                        </p:cTn>
                                        <p:tgtEl>
                                          <p:spTgt spid="3072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072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072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072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0725"/>
                                        </p:tgtEl>
                                        <p:attrNameLst>
                                          <p:attrName>ppt_y</p:attrName>
                                        </p:attrNameLst>
                                      </p:cBhvr>
                                      <p:tavLst>
                                        <p:tav tm="0" fmla="#ppt_y-sin(pi*$)/81">
                                          <p:val>
                                            <p:fltVal val="0"/>
                                          </p:val>
                                        </p:tav>
                                        <p:tav tm="100000">
                                          <p:val>
                                            <p:fltVal val="1"/>
                                          </p:val>
                                        </p:tav>
                                      </p:tavLst>
                                    </p:anim>
                                    <p:animScale>
                                      <p:cBhvr>
                                        <p:cTn id="13" dur="26">
                                          <p:stCondLst>
                                            <p:cond delay="650"/>
                                          </p:stCondLst>
                                        </p:cTn>
                                        <p:tgtEl>
                                          <p:spTgt spid="30725"/>
                                        </p:tgtEl>
                                      </p:cBhvr>
                                      <p:to x="100000" y="60000"/>
                                    </p:animScale>
                                    <p:animScale>
                                      <p:cBhvr>
                                        <p:cTn id="14" dur="166" decel="50000">
                                          <p:stCondLst>
                                            <p:cond delay="676"/>
                                          </p:stCondLst>
                                        </p:cTn>
                                        <p:tgtEl>
                                          <p:spTgt spid="30725"/>
                                        </p:tgtEl>
                                      </p:cBhvr>
                                      <p:to x="100000" y="100000"/>
                                    </p:animScale>
                                    <p:animScale>
                                      <p:cBhvr>
                                        <p:cTn id="15" dur="26">
                                          <p:stCondLst>
                                            <p:cond delay="1312"/>
                                          </p:stCondLst>
                                        </p:cTn>
                                        <p:tgtEl>
                                          <p:spTgt spid="30725"/>
                                        </p:tgtEl>
                                      </p:cBhvr>
                                      <p:to x="100000" y="80000"/>
                                    </p:animScale>
                                    <p:animScale>
                                      <p:cBhvr>
                                        <p:cTn id="16" dur="166" decel="50000">
                                          <p:stCondLst>
                                            <p:cond delay="1338"/>
                                          </p:stCondLst>
                                        </p:cTn>
                                        <p:tgtEl>
                                          <p:spTgt spid="30725"/>
                                        </p:tgtEl>
                                      </p:cBhvr>
                                      <p:to x="100000" y="100000"/>
                                    </p:animScale>
                                    <p:animScale>
                                      <p:cBhvr>
                                        <p:cTn id="17" dur="26">
                                          <p:stCondLst>
                                            <p:cond delay="1642"/>
                                          </p:stCondLst>
                                        </p:cTn>
                                        <p:tgtEl>
                                          <p:spTgt spid="30725"/>
                                        </p:tgtEl>
                                      </p:cBhvr>
                                      <p:to x="100000" y="90000"/>
                                    </p:animScale>
                                    <p:animScale>
                                      <p:cBhvr>
                                        <p:cTn id="18" dur="166" decel="50000">
                                          <p:stCondLst>
                                            <p:cond delay="1668"/>
                                          </p:stCondLst>
                                        </p:cTn>
                                        <p:tgtEl>
                                          <p:spTgt spid="30725"/>
                                        </p:tgtEl>
                                      </p:cBhvr>
                                      <p:to x="100000" y="100000"/>
                                    </p:animScale>
                                    <p:animScale>
                                      <p:cBhvr>
                                        <p:cTn id="19" dur="26">
                                          <p:stCondLst>
                                            <p:cond delay="1808"/>
                                          </p:stCondLst>
                                        </p:cTn>
                                        <p:tgtEl>
                                          <p:spTgt spid="30725"/>
                                        </p:tgtEl>
                                      </p:cBhvr>
                                      <p:to x="100000" y="95000"/>
                                    </p:animScale>
                                    <p:animScale>
                                      <p:cBhvr>
                                        <p:cTn id="20" dur="166" decel="50000">
                                          <p:stCondLst>
                                            <p:cond delay="1834"/>
                                          </p:stCondLst>
                                        </p:cTn>
                                        <p:tgtEl>
                                          <p:spTgt spid="30725"/>
                                        </p:tgtEl>
                                      </p:cBhvr>
                                      <p:to x="100000" y="100000"/>
                                    </p:animScale>
                                  </p:childTnLst>
                                </p:cTn>
                              </p:par>
                              <p:par>
                                <p:cTn id="21" presetID="26" presetClass="entr" presetSubtype="0" fill="hold" nodeType="withEffect">
                                  <p:stCondLst>
                                    <p:cond delay="0"/>
                                  </p:stCondLst>
                                  <p:childTnLst>
                                    <p:set>
                                      <p:cBhvr>
                                        <p:cTn id="22" dur="1" fill="hold">
                                          <p:stCondLst>
                                            <p:cond delay="0"/>
                                          </p:stCondLst>
                                        </p:cTn>
                                        <p:tgtEl>
                                          <p:spTgt spid="30724"/>
                                        </p:tgtEl>
                                        <p:attrNameLst>
                                          <p:attrName>style.visibility</p:attrName>
                                        </p:attrNameLst>
                                      </p:cBhvr>
                                      <p:to>
                                        <p:strVal val="visible"/>
                                      </p:to>
                                    </p:set>
                                    <p:animEffect transition="in" filter="wipe(down)">
                                      <p:cBhvr>
                                        <p:cTn id="23" dur="580">
                                          <p:stCondLst>
                                            <p:cond delay="0"/>
                                          </p:stCondLst>
                                        </p:cTn>
                                        <p:tgtEl>
                                          <p:spTgt spid="30724"/>
                                        </p:tgtEl>
                                      </p:cBhvr>
                                    </p:animEffect>
                                    <p:anim calcmode="lin" valueType="num">
                                      <p:cBhvr>
                                        <p:cTn id="24" dur="1822" tmFilter="0,0; 0.14,0.36; 0.43,0.73; 0.71,0.91; 1.0,1.0">
                                          <p:stCondLst>
                                            <p:cond delay="0"/>
                                          </p:stCondLst>
                                        </p:cTn>
                                        <p:tgtEl>
                                          <p:spTgt spid="30724"/>
                                        </p:tgtEl>
                                        <p:attrNameLst>
                                          <p:attrName>ppt_x</p:attrName>
                                        </p:attrNameLst>
                                      </p:cBhvr>
                                      <p:tavLst>
                                        <p:tav tm="0">
                                          <p:val>
                                            <p:strVal val="#ppt_x-0.25"/>
                                          </p:val>
                                        </p:tav>
                                        <p:tav tm="100000">
                                          <p:val>
                                            <p:strVal val="#ppt_x"/>
                                          </p:val>
                                        </p:tav>
                                      </p:tavLst>
                                    </p:anim>
                                    <p:anim calcmode="lin" valueType="num">
                                      <p:cBhvr>
                                        <p:cTn id="25" dur="664" tmFilter="0.0,0.0; 0.25,0.07; 0.50,0.2; 0.75,0.467; 1.0,1.0">
                                          <p:stCondLst>
                                            <p:cond delay="0"/>
                                          </p:stCondLst>
                                        </p:cTn>
                                        <p:tgtEl>
                                          <p:spTgt spid="30724"/>
                                        </p:tgtEl>
                                        <p:attrNameLst>
                                          <p:attrName>ppt_y</p:attrName>
                                        </p:attrNameLst>
                                      </p:cBhvr>
                                      <p:tavLst>
                                        <p:tav tm="0" fmla="#ppt_y-sin(pi*$)/3">
                                          <p:val>
                                            <p:fltVal val="0.5"/>
                                          </p:val>
                                        </p:tav>
                                        <p:tav tm="100000">
                                          <p:val>
                                            <p:fltVal val="1"/>
                                          </p:val>
                                        </p:tav>
                                      </p:tavLst>
                                    </p:anim>
                                    <p:anim calcmode="lin" valueType="num">
                                      <p:cBhvr>
                                        <p:cTn id="26" dur="664" tmFilter="0, 0; 0.125,0.2665; 0.25,0.4; 0.375,0.465; 0.5,0.5;  0.625,0.535; 0.75,0.6; 0.875,0.7335; 1,1">
                                          <p:stCondLst>
                                            <p:cond delay="664"/>
                                          </p:stCondLst>
                                        </p:cTn>
                                        <p:tgtEl>
                                          <p:spTgt spid="30724"/>
                                        </p:tgtEl>
                                        <p:attrNameLst>
                                          <p:attrName>ppt_y</p:attrName>
                                        </p:attrNameLst>
                                      </p:cBhvr>
                                      <p:tavLst>
                                        <p:tav tm="0" fmla="#ppt_y-sin(pi*$)/9">
                                          <p:val>
                                            <p:fltVal val="0"/>
                                          </p:val>
                                        </p:tav>
                                        <p:tav tm="100000">
                                          <p:val>
                                            <p:fltVal val="1"/>
                                          </p:val>
                                        </p:tav>
                                      </p:tavLst>
                                    </p:anim>
                                    <p:anim calcmode="lin" valueType="num">
                                      <p:cBhvr>
                                        <p:cTn id="27" dur="332" tmFilter="0, 0; 0.125,0.2665; 0.25,0.4; 0.375,0.465; 0.5,0.5;  0.625,0.535; 0.75,0.6; 0.875,0.7335; 1,1">
                                          <p:stCondLst>
                                            <p:cond delay="1324"/>
                                          </p:stCondLst>
                                        </p:cTn>
                                        <p:tgtEl>
                                          <p:spTgt spid="30724"/>
                                        </p:tgtEl>
                                        <p:attrNameLst>
                                          <p:attrName>ppt_y</p:attrName>
                                        </p:attrNameLst>
                                      </p:cBhvr>
                                      <p:tavLst>
                                        <p:tav tm="0" fmla="#ppt_y-sin(pi*$)/27">
                                          <p:val>
                                            <p:fltVal val="0"/>
                                          </p:val>
                                        </p:tav>
                                        <p:tav tm="100000">
                                          <p:val>
                                            <p:fltVal val="1"/>
                                          </p:val>
                                        </p:tav>
                                      </p:tavLst>
                                    </p:anim>
                                    <p:anim calcmode="lin" valueType="num">
                                      <p:cBhvr>
                                        <p:cTn id="28" dur="164" tmFilter="0, 0; 0.125,0.2665; 0.25,0.4; 0.375,0.465; 0.5,0.5;  0.625,0.535; 0.75,0.6; 0.875,0.7335; 1,1">
                                          <p:stCondLst>
                                            <p:cond delay="1656"/>
                                          </p:stCondLst>
                                        </p:cTn>
                                        <p:tgtEl>
                                          <p:spTgt spid="30724"/>
                                        </p:tgtEl>
                                        <p:attrNameLst>
                                          <p:attrName>ppt_y</p:attrName>
                                        </p:attrNameLst>
                                      </p:cBhvr>
                                      <p:tavLst>
                                        <p:tav tm="0" fmla="#ppt_y-sin(pi*$)/81">
                                          <p:val>
                                            <p:fltVal val="0"/>
                                          </p:val>
                                        </p:tav>
                                        <p:tav tm="100000">
                                          <p:val>
                                            <p:fltVal val="1"/>
                                          </p:val>
                                        </p:tav>
                                      </p:tavLst>
                                    </p:anim>
                                    <p:animScale>
                                      <p:cBhvr>
                                        <p:cTn id="29" dur="26">
                                          <p:stCondLst>
                                            <p:cond delay="650"/>
                                          </p:stCondLst>
                                        </p:cTn>
                                        <p:tgtEl>
                                          <p:spTgt spid="30724"/>
                                        </p:tgtEl>
                                      </p:cBhvr>
                                      <p:to x="100000" y="60000"/>
                                    </p:animScale>
                                    <p:animScale>
                                      <p:cBhvr>
                                        <p:cTn id="30" dur="166" decel="50000">
                                          <p:stCondLst>
                                            <p:cond delay="676"/>
                                          </p:stCondLst>
                                        </p:cTn>
                                        <p:tgtEl>
                                          <p:spTgt spid="30724"/>
                                        </p:tgtEl>
                                      </p:cBhvr>
                                      <p:to x="100000" y="100000"/>
                                    </p:animScale>
                                    <p:animScale>
                                      <p:cBhvr>
                                        <p:cTn id="31" dur="26">
                                          <p:stCondLst>
                                            <p:cond delay="1312"/>
                                          </p:stCondLst>
                                        </p:cTn>
                                        <p:tgtEl>
                                          <p:spTgt spid="30724"/>
                                        </p:tgtEl>
                                      </p:cBhvr>
                                      <p:to x="100000" y="80000"/>
                                    </p:animScale>
                                    <p:animScale>
                                      <p:cBhvr>
                                        <p:cTn id="32" dur="166" decel="50000">
                                          <p:stCondLst>
                                            <p:cond delay="1338"/>
                                          </p:stCondLst>
                                        </p:cTn>
                                        <p:tgtEl>
                                          <p:spTgt spid="30724"/>
                                        </p:tgtEl>
                                      </p:cBhvr>
                                      <p:to x="100000" y="100000"/>
                                    </p:animScale>
                                    <p:animScale>
                                      <p:cBhvr>
                                        <p:cTn id="33" dur="26">
                                          <p:stCondLst>
                                            <p:cond delay="1642"/>
                                          </p:stCondLst>
                                        </p:cTn>
                                        <p:tgtEl>
                                          <p:spTgt spid="30724"/>
                                        </p:tgtEl>
                                      </p:cBhvr>
                                      <p:to x="100000" y="90000"/>
                                    </p:animScale>
                                    <p:animScale>
                                      <p:cBhvr>
                                        <p:cTn id="34" dur="166" decel="50000">
                                          <p:stCondLst>
                                            <p:cond delay="1668"/>
                                          </p:stCondLst>
                                        </p:cTn>
                                        <p:tgtEl>
                                          <p:spTgt spid="30724"/>
                                        </p:tgtEl>
                                      </p:cBhvr>
                                      <p:to x="100000" y="100000"/>
                                    </p:animScale>
                                    <p:animScale>
                                      <p:cBhvr>
                                        <p:cTn id="35" dur="26">
                                          <p:stCondLst>
                                            <p:cond delay="1808"/>
                                          </p:stCondLst>
                                        </p:cTn>
                                        <p:tgtEl>
                                          <p:spTgt spid="30724"/>
                                        </p:tgtEl>
                                      </p:cBhvr>
                                      <p:to x="100000" y="95000"/>
                                    </p:animScale>
                                    <p:animScale>
                                      <p:cBhvr>
                                        <p:cTn id="36" dur="166" decel="50000">
                                          <p:stCondLst>
                                            <p:cond delay="1834"/>
                                          </p:stCondLst>
                                        </p:cTn>
                                        <p:tgtEl>
                                          <p:spTgt spid="30724"/>
                                        </p:tgtEl>
                                      </p:cBhvr>
                                      <p:to x="100000" y="100000"/>
                                    </p:animScale>
                                  </p:childTnLst>
                                </p:cTn>
                              </p:par>
                              <p:par>
                                <p:cTn id="37" presetID="26" presetClass="entr" presetSubtype="0" fill="hold" nodeType="withEffect">
                                  <p:stCondLst>
                                    <p:cond delay="0"/>
                                  </p:stCondLst>
                                  <p:childTnLst>
                                    <p:set>
                                      <p:cBhvr>
                                        <p:cTn id="38" dur="1" fill="hold">
                                          <p:stCondLst>
                                            <p:cond delay="0"/>
                                          </p:stCondLst>
                                        </p:cTn>
                                        <p:tgtEl>
                                          <p:spTgt spid="30726"/>
                                        </p:tgtEl>
                                        <p:attrNameLst>
                                          <p:attrName>style.visibility</p:attrName>
                                        </p:attrNameLst>
                                      </p:cBhvr>
                                      <p:to>
                                        <p:strVal val="visible"/>
                                      </p:to>
                                    </p:set>
                                    <p:animEffect transition="in" filter="wipe(down)">
                                      <p:cBhvr>
                                        <p:cTn id="39" dur="580">
                                          <p:stCondLst>
                                            <p:cond delay="0"/>
                                          </p:stCondLst>
                                        </p:cTn>
                                        <p:tgtEl>
                                          <p:spTgt spid="30726"/>
                                        </p:tgtEl>
                                      </p:cBhvr>
                                    </p:animEffect>
                                    <p:anim calcmode="lin" valueType="num">
                                      <p:cBhvr>
                                        <p:cTn id="40" dur="1822" tmFilter="0,0; 0.14,0.36; 0.43,0.73; 0.71,0.91; 1.0,1.0">
                                          <p:stCondLst>
                                            <p:cond delay="0"/>
                                          </p:stCondLst>
                                        </p:cTn>
                                        <p:tgtEl>
                                          <p:spTgt spid="30726"/>
                                        </p:tgtEl>
                                        <p:attrNameLst>
                                          <p:attrName>ppt_x</p:attrName>
                                        </p:attrNameLst>
                                      </p:cBhvr>
                                      <p:tavLst>
                                        <p:tav tm="0">
                                          <p:val>
                                            <p:strVal val="#ppt_x-0.25"/>
                                          </p:val>
                                        </p:tav>
                                        <p:tav tm="100000">
                                          <p:val>
                                            <p:strVal val="#ppt_x"/>
                                          </p:val>
                                        </p:tav>
                                      </p:tavLst>
                                    </p:anim>
                                    <p:anim calcmode="lin" valueType="num">
                                      <p:cBhvr>
                                        <p:cTn id="41" dur="664" tmFilter="0.0,0.0; 0.25,0.07; 0.50,0.2; 0.75,0.467; 1.0,1.0">
                                          <p:stCondLst>
                                            <p:cond delay="0"/>
                                          </p:stCondLst>
                                        </p:cTn>
                                        <p:tgtEl>
                                          <p:spTgt spid="30726"/>
                                        </p:tgtEl>
                                        <p:attrNameLst>
                                          <p:attrName>ppt_y</p:attrName>
                                        </p:attrNameLst>
                                      </p:cBhvr>
                                      <p:tavLst>
                                        <p:tav tm="0" fmla="#ppt_y-sin(pi*$)/3">
                                          <p:val>
                                            <p:fltVal val="0.5"/>
                                          </p:val>
                                        </p:tav>
                                        <p:tav tm="100000">
                                          <p:val>
                                            <p:fltVal val="1"/>
                                          </p:val>
                                        </p:tav>
                                      </p:tavLst>
                                    </p:anim>
                                    <p:anim calcmode="lin" valueType="num">
                                      <p:cBhvr>
                                        <p:cTn id="42" dur="664" tmFilter="0, 0; 0.125,0.2665; 0.25,0.4; 0.375,0.465; 0.5,0.5;  0.625,0.535; 0.75,0.6; 0.875,0.7335; 1,1">
                                          <p:stCondLst>
                                            <p:cond delay="664"/>
                                          </p:stCondLst>
                                        </p:cTn>
                                        <p:tgtEl>
                                          <p:spTgt spid="30726"/>
                                        </p:tgtEl>
                                        <p:attrNameLst>
                                          <p:attrName>ppt_y</p:attrName>
                                        </p:attrNameLst>
                                      </p:cBhvr>
                                      <p:tavLst>
                                        <p:tav tm="0" fmla="#ppt_y-sin(pi*$)/9">
                                          <p:val>
                                            <p:fltVal val="0"/>
                                          </p:val>
                                        </p:tav>
                                        <p:tav tm="100000">
                                          <p:val>
                                            <p:fltVal val="1"/>
                                          </p:val>
                                        </p:tav>
                                      </p:tavLst>
                                    </p:anim>
                                    <p:anim calcmode="lin" valueType="num">
                                      <p:cBhvr>
                                        <p:cTn id="43" dur="332" tmFilter="0, 0; 0.125,0.2665; 0.25,0.4; 0.375,0.465; 0.5,0.5;  0.625,0.535; 0.75,0.6; 0.875,0.7335; 1,1">
                                          <p:stCondLst>
                                            <p:cond delay="1324"/>
                                          </p:stCondLst>
                                        </p:cTn>
                                        <p:tgtEl>
                                          <p:spTgt spid="30726"/>
                                        </p:tgtEl>
                                        <p:attrNameLst>
                                          <p:attrName>ppt_y</p:attrName>
                                        </p:attrNameLst>
                                      </p:cBhvr>
                                      <p:tavLst>
                                        <p:tav tm="0" fmla="#ppt_y-sin(pi*$)/27">
                                          <p:val>
                                            <p:fltVal val="0"/>
                                          </p:val>
                                        </p:tav>
                                        <p:tav tm="100000">
                                          <p:val>
                                            <p:fltVal val="1"/>
                                          </p:val>
                                        </p:tav>
                                      </p:tavLst>
                                    </p:anim>
                                    <p:anim calcmode="lin" valueType="num">
                                      <p:cBhvr>
                                        <p:cTn id="44" dur="164" tmFilter="0, 0; 0.125,0.2665; 0.25,0.4; 0.375,0.465; 0.5,0.5;  0.625,0.535; 0.75,0.6; 0.875,0.7335; 1,1">
                                          <p:stCondLst>
                                            <p:cond delay="1656"/>
                                          </p:stCondLst>
                                        </p:cTn>
                                        <p:tgtEl>
                                          <p:spTgt spid="30726"/>
                                        </p:tgtEl>
                                        <p:attrNameLst>
                                          <p:attrName>ppt_y</p:attrName>
                                        </p:attrNameLst>
                                      </p:cBhvr>
                                      <p:tavLst>
                                        <p:tav tm="0" fmla="#ppt_y-sin(pi*$)/81">
                                          <p:val>
                                            <p:fltVal val="0"/>
                                          </p:val>
                                        </p:tav>
                                        <p:tav tm="100000">
                                          <p:val>
                                            <p:fltVal val="1"/>
                                          </p:val>
                                        </p:tav>
                                      </p:tavLst>
                                    </p:anim>
                                    <p:animScale>
                                      <p:cBhvr>
                                        <p:cTn id="45" dur="26">
                                          <p:stCondLst>
                                            <p:cond delay="650"/>
                                          </p:stCondLst>
                                        </p:cTn>
                                        <p:tgtEl>
                                          <p:spTgt spid="30726"/>
                                        </p:tgtEl>
                                      </p:cBhvr>
                                      <p:to x="100000" y="60000"/>
                                    </p:animScale>
                                    <p:animScale>
                                      <p:cBhvr>
                                        <p:cTn id="46" dur="166" decel="50000">
                                          <p:stCondLst>
                                            <p:cond delay="676"/>
                                          </p:stCondLst>
                                        </p:cTn>
                                        <p:tgtEl>
                                          <p:spTgt spid="30726"/>
                                        </p:tgtEl>
                                      </p:cBhvr>
                                      <p:to x="100000" y="100000"/>
                                    </p:animScale>
                                    <p:animScale>
                                      <p:cBhvr>
                                        <p:cTn id="47" dur="26">
                                          <p:stCondLst>
                                            <p:cond delay="1312"/>
                                          </p:stCondLst>
                                        </p:cTn>
                                        <p:tgtEl>
                                          <p:spTgt spid="30726"/>
                                        </p:tgtEl>
                                      </p:cBhvr>
                                      <p:to x="100000" y="80000"/>
                                    </p:animScale>
                                    <p:animScale>
                                      <p:cBhvr>
                                        <p:cTn id="48" dur="166" decel="50000">
                                          <p:stCondLst>
                                            <p:cond delay="1338"/>
                                          </p:stCondLst>
                                        </p:cTn>
                                        <p:tgtEl>
                                          <p:spTgt spid="30726"/>
                                        </p:tgtEl>
                                      </p:cBhvr>
                                      <p:to x="100000" y="100000"/>
                                    </p:animScale>
                                    <p:animScale>
                                      <p:cBhvr>
                                        <p:cTn id="49" dur="26">
                                          <p:stCondLst>
                                            <p:cond delay="1642"/>
                                          </p:stCondLst>
                                        </p:cTn>
                                        <p:tgtEl>
                                          <p:spTgt spid="30726"/>
                                        </p:tgtEl>
                                      </p:cBhvr>
                                      <p:to x="100000" y="90000"/>
                                    </p:animScale>
                                    <p:animScale>
                                      <p:cBhvr>
                                        <p:cTn id="50" dur="166" decel="50000">
                                          <p:stCondLst>
                                            <p:cond delay="1668"/>
                                          </p:stCondLst>
                                        </p:cTn>
                                        <p:tgtEl>
                                          <p:spTgt spid="30726"/>
                                        </p:tgtEl>
                                      </p:cBhvr>
                                      <p:to x="100000" y="100000"/>
                                    </p:animScale>
                                    <p:animScale>
                                      <p:cBhvr>
                                        <p:cTn id="51" dur="26">
                                          <p:stCondLst>
                                            <p:cond delay="1808"/>
                                          </p:stCondLst>
                                        </p:cTn>
                                        <p:tgtEl>
                                          <p:spTgt spid="30726"/>
                                        </p:tgtEl>
                                      </p:cBhvr>
                                      <p:to x="100000" y="95000"/>
                                    </p:animScale>
                                    <p:animScale>
                                      <p:cBhvr>
                                        <p:cTn id="52" dur="166" decel="50000">
                                          <p:stCondLst>
                                            <p:cond delay="1834"/>
                                          </p:stCondLst>
                                        </p:cTn>
                                        <p:tgtEl>
                                          <p:spTgt spid="30726"/>
                                        </p:tgtEl>
                                      </p:cBhvr>
                                      <p:to x="100000" y="100000"/>
                                    </p:animScale>
                                  </p:childTnLst>
                                </p:cTn>
                              </p:par>
                              <p:par>
                                <p:cTn id="53" presetID="26" presetClass="entr" presetSubtype="0" fill="hold" nodeType="withEffect">
                                  <p:stCondLst>
                                    <p:cond delay="0"/>
                                  </p:stCondLst>
                                  <p:childTnLst>
                                    <p:set>
                                      <p:cBhvr>
                                        <p:cTn id="54" dur="1" fill="hold">
                                          <p:stCondLst>
                                            <p:cond delay="0"/>
                                          </p:stCondLst>
                                        </p:cTn>
                                        <p:tgtEl>
                                          <p:spTgt spid="30727"/>
                                        </p:tgtEl>
                                        <p:attrNameLst>
                                          <p:attrName>style.visibility</p:attrName>
                                        </p:attrNameLst>
                                      </p:cBhvr>
                                      <p:to>
                                        <p:strVal val="visible"/>
                                      </p:to>
                                    </p:set>
                                    <p:animEffect transition="in" filter="wipe(down)">
                                      <p:cBhvr>
                                        <p:cTn id="55" dur="580">
                                          <p:stCondLst>
                                            <p:cond delay="0"/>
                                          </p:stCondLst>
                                        </p:cTn>
                                        <p:tgtEl>
                                          <p:spTgt spid="30727"/>
                                        </p:tgtEl>
                                      </p:cBhvr>
                                    </p:animEffect>
                                    <p:anim calcmode="lin" valueType="num">
                                      <p:cBhvr>
                                        <p:cTn id="56" dur="1822" tmFilter="0,0; 0.14,0.36; 0.43,0.73; 0.71,0.91; 1.0,1.0">
                                          <p:stCondLst>
                                            <p:cond delay="0"/>
                                          </p:stCondLst>
                                        </p:cTn>
                                        <p:tgtEl>
                                          <p:spTgt spid="30727"/>
                                        </p:tgtEl>
                                        <p:attrNameLst>
                                          <p:attrName>ppt_x</p:attrName>
                                        </p:attrNameLst>
                                      </p:cBhvr>
                                      <p:tavLst>
                                        <p:tav tm="0">
                                          <p:val>
                                            <p:strVal val="#ppt_x-0.25"/>
                                          </p:val>
                                        </p:tav>
                                        <p:tav tm="100000">
                                          <p:val>
                                            <p:strVal val="#ppt_x"/>
                                          </p:val>
                                        </p:tav>
                                      </p:tavLst>
                                    </p:anim>
                                    <p:anim calcmode="lin" valueType="num">
                                      <p:cBhvr>
                                        <p:cTn id="57" dur="664" tmFilter="0.0,0.0; 0.25,0.07; 0.50,0.2; 0.75,0.467; 1.0,1.0">
                                          <p:stCondLst>
                                            <p:cond delay="0"/>
                                          </p:stCondLst>
                                        </p:cTn>
                                        <p:tgtEl>
                                          <p:spTgt spid="30727"/>
                                        </p:tgtEl>
                                        <p:attrNameLst>
                                          <p:attrName>ppt_y</p:attrName>
                                        </p:attrNameLst>
                                      </p:cBhvr>
                                      <p:tavLst>
                                        <p:tav tm="0" fmla="#ppt_y-sin(pi*$)/3">
                                          <p:val>
                                            <p:fltVal val="0.5"/>
                                          </p:val>
                                        </p:tav>
                                        <p:tav tm="100000">
                                          <p:val>
                                            <p:fltVal val="1"/>
                                          </p:val>
                                        </p:tav>
                                      </p:tavLst>
                                    </p:anim>
                                    <p:anim calcmode="lin" valueType="num">
                                      <p:cBhvr>
                                        <p:cTn id="58" dur="664" tmFilter="0, 0; 0.125,0.2665; 0.25,0.4; 0.375,0.465; 0.5,0.5;  0.625,0.535; 0.75,0.6; 0.875,0.7335; 1,1">
                                          <p:stCondLst>
                                            <p:cond delay="664"/>
                                          </p:stCondLst>
                                        </p:cTn>
                                        <p:tgtEl>
                                          <p:spTgt spid="30727"/>
                                        </p:tgtEl>
                                        <p:attrNameLst>
                                          <p:attrName>ppt_y</p:attrName>
                                        </p:attrNameLst>
                                      </p:cBhvr>
                                      <p:tavLst>
                                        <p:tav tm="0" fmla="#ppt_y-sin(pi*$)/9">
                                          <p:val>
                                            <p:fltVal val="0"/>
                                          </p:val>
                                        </p:tav>
                                        <p:tav tm="100000">
                                          <p:val>
                                            <p:fltVal val="1"/>
                                          </p:val>
                                        </p:tav>
                                      </p:tavLst>
                                    </p:anim>
                                    <p:anim calcmode="lin" valueType="num">
                                      <p:cBhvr>
                                        <p:cTn id="59" dur="332" tmFilter="0, 0; 0.125,0.2665; 0.25,0.4; 0.375,0.465; 0.5,0.5;  0.625,0.535; 0.75,0.6; 0.875,0.7335; 1,1">
                                          <p:stCondLst>
                                            <p:cond delay="1324"/>
                                          </p:stCondLst>
                                        </p:cTn>
                                        <p:tgtEl>
                                          <p:spTgt spid="30727"/>
                                        </p:tgtEl>
                                        <p:attrNameLst>
                                          <p:attrName>ppt_y</p:attrName>
                                        </p:attrNameLst>
                                      </p:cBhvr>
                                      <p:tavLst>
                                        <p:tav tm="0" fmla="#ppt_y-sin(pi*$)/27">
                                          <p:val>
                                            <p:fltVal val="0"/>
                                          </p:val>
                                        </p:tav>
                                        <p:tav tm="100000">
                                          <p:val>
                                            <p:fltVal val="1"/>
                                          </p:val>
                                        </p:tav>
                                      </p:tavLst>
                                    </p:anim>
                                    <p:anim calcmode="lin" valueType="num">
                                      <p:cBhvr>
                                        <p:cTn id="60" dur="164" tmFilter="0, 0; 0.125,0.2665; 0.25,0.4; 0.375,0.465; 0.5,0.5;  0.625,0.535; 0.75,0.6; 0.875,0.7335; 1,1">
                                          <p:stCondLst>
                                            <p:cond delay="1656"/>
                                          </p:stCondLst>
                                        </p:cTn>
                                        <p:tgtEl>
                                          <p:spTgt spid="30727"/>
                                        </p:tgtEl>
                                        <p:attrNameLst>
                                          <p:attrName>ppt_y</p:attrName>
                                        </p:attrNameLst>
                                      </p:cBhvr>
                                      <p:tavLst>
                                        <p:tav tm="0" fmla="#ppt_y-sin(pi*$)/81">
                                          <p:val>
                                            <p:fltVal val="0"/>
                                          </p:val>
                                        </p:tav>
                                        <p:tav tm="100000">
                                          <p:val>
                                            <p:fltVal val="1"/>
                                          </p:val>
                                        </p:tav>
                                      </p:tavLst>
                                    </p:anim>
                                    <p:animScale>
                                      <p:cBhvr>
                                        <p:cTn id="61" dur="26">
                                          <p:stCondLst>
                                            <p:cond delay="650"/>
                                          </p:stCondLst>
                                        </p:cTn>
                                        <p:tgtEl>
                                          <p:spTgt spid="30727"/>
                                        </p:tgtEl>
                                      </p:cBhvr>
                                      <p:to x="100000" y="60000"/>
                                    </p:animScale>
                                    <p:animScale>
                                      <p:cBhvr>
                                        <p:cTn id="62" dur="166" decel="50000">
                                          <p:stCondLst>
                                            <p:cond delay="676"/>
                                          </p:stCondLst>
                                        </p:cTn>
                                        <p:tgtEl>
                                          <p:spTgt spid="30727"/>
                                        </p:tgtEl>
                                      </p:cBhvr>
                                      <p:to x="100000" y="100000"/>
                                    </p:animScale>
                                    <p:animScale>
                                      <p:cBhvr>
                                        <p:cTn id="63" dur="26">
                                          <p:stCondLst>
                                            <p:cond delay="1312"/>
                                          </p:stCondLst>
                                        </p:cTn>
                                        <p:tgtEl>
                                          <p:spTgt spid="30727"/>
                                        </p:tgtEl>
                                      </p:cBhvr>
                                      <p:to x="100000" y="80000"/>
                                    </p:animScale>
                                    <p:animScale>
                                      <p:cBhvr>
                                        <p:cTn id="64" dur="166" decel="50000">
                                          <p:stCondLst>
                                            <p:cond delay="1338"/>
                                          </p:stCondLst>
                                        </p:cTn>
                                        <p:tgtEl>
                                          <p:spTgt spid="30727"/>
                                        </p:tgtEl>
                                      </p:cBhvr>
                                      <p:to x="100000" y="100000"/>
                                    </p:animScale>
                                    <p:animScale>
                                      <p:cBhvr>
                                        <p:cTn id="65" dur="26">
                                          <p:stCondLst>
                                            <p:cond delay="1642"/>
                                          </p:stCondLst>
                                        </p:cTn>
                                        <p:tgtEl>
                                          <p:spTgt spid="30727"/>
                                        </p:tgtEl>
                                      </p:cBhvr>
                                      <p:to x="100000" y="90000"/>
                                    </p:animScale>
                                    <p:animScale>
                                      <p:cBhvr>
                                        <p:cTn id="66" dur="166" decel="50000">
                                          <p:stCondLst>
                                            <p:cond delay="1668"/>
                                          </p:stCondLst>
                                        </p:cTn>
                                        <p:tgtEl>
                                          <p:spTgt spid="30727"/>
                                        </p:tgtEl>
                                      </p:cBhvr>
                                      <p:to x="100000" y="100000"/>
                                    </p:animScale>
                                    <p:animScale>
                                      <p:cBhvr>
                                        <p:cTn id="67" dur="26">
                                          <p:stCondLst>
                                            <p:cond delay="1808"/>
                                          </p:stCondLst>
                                        </p:cTn>
                                        <p:tgtEl>
                                          <p:spTgt spid="30727"/>
                                        </p:tgtEl>
                                      </p:cBhvr>
                                      <p:to x="100000" y="95000"/>
                                    </p:animScale>
                                    <p:animScale>
                                      <p:cBhvr>
                                        <p:cTn id="68" dur="166" decel="50000">
                                          <p:stCondLst>
                                            <p:cond delay="1834"/>
                                          </p:stCondLst>
                                        </p:cTn>
                                        <p:tgtEl>
                                          <p:spTgt spid="30727"/>
                                        </p:tgtEl>
                                      </p:cBhvr>
                                      <p:to x="100000" y="100000"/>
                                    </p:animScale>
                                  </p:childTnLst>
                                </p:cTn>
                              </p:par>
                              <p:par>
                                <p:cTn id="69" presetID="26" presetClass="entr" presetSubtype="0" fill="hold" nodeType="withEffect">
                                  <p:stCondLst>
                                    <p:cond delay="0"/>
                                  </p:stCondLst>
                                  <p:childTnLst>
                                    <p:set>
                                      <p:cBhvr>
                                        <p:cTn id="70" dur="1" fill="hold">
                                          <p:stCondLst>
                                            <p:cond delay="0"/>
                                          </p:stCondLst>
                                        </p:cTn>
                                        <p:tgtEl>
                                          <p:spTgt spid="30728"/>
                                        </p:tgtEl>
                                        <p:attrNameLst>
                                          <p:attrName>style.visibility</p:attrName>
                                        </p:attrNameLst>
                                      </p:cBhvr>
                                      <p:to>
                                        <p:strVal val="visible"/>
                                      </p:to>
                                    </p:set>
                                    <p:animEffect transition="in" filter="wipe(down)">
                                      <p:cBhvr>
                                        <p:cTn id="71" dur="580">
                                          <p:stCondLst>
                                            <p:cond delay="0"/>
                                          </p:stCondLst>
                                        </p:cTn>
                                        <p:tgtEl>
                                          <p:spTgt spid="30728"/>
                                        </p:tgtEl>
                                      </p:cBhvr>
                                    </p:animEffect>
                                    <p:anim calcmode="lin" valueType="num">
                                      <p:cBhvr>
                                        <p:cTn id="72" dur="1822" tmFilter="0,0; 0.14,0.36; 0.43,0.73; 0.71,0.91; 1.0,1.0">
                                          <p:stCondLst>
                                            <p:cond delay="0"/>
                                          </p:stCondLst>
                                        </p:cTn>
                                        <p:tgtEl>
                                          <p:spTgt spid="30728"/>
                                        </p:tgtEl>
                                        <p:attrNameLst>
                                          <p:attrName>ppt_x</p:attrName>
                                        </p:attrNameLst>
                                      </p:cBhvr>
                                      <p:tavLst>
                                        <p:tav tm="0">
                                          <p:val>
                                            <p:strVal val="#ppt_x-0.25"/>
                                          </p:val>
                                        </p:tav>
                                        <p:tav tm="100000">
                                          <p:val>
                                            <p:strVal val="#ppt_x"/>
                                          </p:val>
                                        </p:tav>
                                      </p:tavLst>
                                    </p:anim>
                                    <p:anim calcmode="lin" valueType="num">
                                      <p:cBhvr>
                                        <p:cTn id="73" dur="664" tmFilter="0.0,0.0; 0.25,0.07; 0.50,0.2; 0.75,0.467; 1.0,1.0">
                                          <p:stCondLst>
                                            <p:cond delay="0"/>
                                          </p:stCondLst>
                                        </p:cTn>
                                        <p:tgtEl>
                                          <p:spTgt spid="30728"/>
                                        </p:tgtEl>
                                        <p:attrNameLst>
                                          <p:attrName>ppt_y</p:attrName>
                                        </p:attrNameLst>
                                      </p:cBhvr>
                                      <p:tavLst>
                                        <p:tav tm="0" fmla="#ppt_y-sin(pi*$)/3">
                                          <p:val>
                                            <p:fltVal val="0.5"/>
                                          </p:val>
                                        </p:tav>
                                        <p:tav tm="100000">
                                          <p:val>
                                            <p:fltVal val="1"/>
                                          </p:val>
                                        </p:tav>
                                      </p:tavLst>
                                    </p:anim>
                                    <p:anim calcmode="lin" valueType="num">
                                      <p:cBhvr>
                                        <p:cTn id="74" dur="664" tmFilter="0, 0; 0.125,0.2665; 0.25,0.4; 0.375,0.465; 0.5,0.5;  0.625,0.535; 0.75,0.6; 0.875,0.7335; 1,1">
                                          <p:stCondLst>
                                            <p:cond delay="664"/>
                                          </p:stCondLst>
                                        </p:cTn>
                                        <p:tgtEl>
                                          <p:spTgt spid="30728"/>
                                        </p:tgtEl>
                                        <p:attrNameLst>
                                          <p:attrName>ppt_y</p:attrName>
                                        </p:attrNameLst>
                                      </p:cBhvr>
                                      <p:tavLst>
                                        <p:tav tm="0" fmla="#ppt_y-sin(pi*$)/9">
                                          <p:val>
                                            <p:fltVal val="0"/>
                                          </p:val>
                                        </p:tav>
                                        <p:tav tm="100000">
                                          <p:val>
                                            <p:fltVal val="1"/>
                                          </p:val>
                                        </p:tav>
                                      </p:tavLst>
                                    </p:anim>
                                    <p:anim calcmode="lin" valueType="num">
                                      <p:cBhvr>
                                        <p:cTn id="75" dur="332" tmFilter="0, 0; 0.125,0.2665; 0.25,0.4; 0.375,0.465; 0.5,0.5;  0.625,0.535; 0.75,0.6; 0.875,0.7335; 1,1">
                                          <p:stCondLst>
                                            <p:cond delay="1324"/>
                                          </p:stCondLst>
                                        </p:cTn>
                                        <p:tgtEl>
                                          <p:spTgt spid="30728"/>
                                        </p:tgtEl>
                                        <p:attrNameLst>
                                          <p:attrName>ppt_y</p:attrName>
                                        </p:attrNameLst>
                                      </p:cBhvr>
                                      <p:tavLst>
                                        <p:tav tm="0" fmla="#ppt_y-sin(pi*$)/27">
                                          <p:val>
                                            <p:fltVal val="0"/>
                                          </p:val>
                                        </p:tav>
                                        <p:tav tm="100000">
                                          <p:val>
                                            <p:fltVal val="1"/>
                                          </p:val>
                                        </p:tav>
                                      </p:tavLst>
                                    </p:anim>
                                    <p:anim calcmode="lin" valueType="num">
                                      <p:cBhvr>
                                        <p:cTn id="76" dur="164" tmFilter="0, 0; 0.125,0.2665; 0.25,0.4; 0.375,0.465; 0.5,0.5;  0.625,0.535; 0.75,0.6; 0.875,0.7335; 1,1">
                                          <p:stCondLst>
                                            <p:cond delay="1656"/>
                                          </p:stCondLst>
                                        </p:cTn>
                                        <p:tgtEl>
                                          <p:spTgt spid="30728"/>
                                        </p:tgtEl>
                                        <p:attrNameLst>
                                          <p:attrName>ppt_y</p:attrName>
                                        </p:attrNameLst>
                                      </p:cBhvr>
                                      <p:tavLst>
                                        <p:tav tm="0" fmla="#ppt_y-sin(pi*$)/81">
                                          <p:val>
                                            <p:fltVal val="0"/>
                                          </p:val>
                                        </p:tav>
                                        <p:tav tm="100000">
                                          <p:val>
                                            <p:fltVal val="1"/>
                                          </p:val>
                                        </p:tav>
                                      </p:tavLst>
                                    </p:anim>
                                    <p:animScale>
                                      <p:cBhvr>
                                        <p:cTn id="77" dur="26">
                                          <p:stCondLst>
                                            <p:cond delay="650"/>
                                          </p:stCondLst>
                                        </p:cTn>
                                        <p:tgtEl>
                                          <p:spTgt spid="30728"/>
                                        </p:tgtEl>
                                      </p:cBhvr>
                                      <p:to x="100000" y="60000"/>
                                    </p:animScale>
                                    <p:animScale>
                                      <p:cBhvr>
                                        <p:cTn id="78" dur="166" decel="50000">
                                          <p:stCondLst>
                                            <p:cond delay="676"/>
                                          </p:stCondLst>
                                        </p:cTn>
                                        <p:tgtEl>
                                          <p:spTgt spid="30728"/>
                                        </p:tgtEl>
                                      </p:cBhvr>
                                      <p:to x="100000" y="100000"/>
                                    </p:animScale>
                                    <p:animScale>
                                      <p:cBhvr>
                                        <p:cTn id="79" dur="26">
                                          <p:stCondLst>
                                            <p:cond delay="1312"/>
                                          </p:stCondLst>
                                        </p:cTn>
                                        <p:tgtEl>
                                          <p:spTgt spid="30728"/>
                                        </p:tgtEl>
                                      </p:cBhvr>
                                      <p:to x="100000" y="80000"/>
                                    </p:animScale>
                                    <p:animScale>
                                      <p:cBhvr>
                                        <p:cTn id="80" dur="166" decel="50000">
                                          <p:stCondLst>
                                            <p:cond delay="1338"/>
                                          </p:stCondLst>
                                        </p:cTn>
                                        <p:tgtEl>
                                          <p:spTgt spid="30728"/>
                                        </p:tgtEl>
                                      </p:cBhvr>
                                      <p:to x="100000" y="100000"/>
                                    </p:animScale>
                                    <p:animScale>
                                      <p:cBhvr>
                                        <p:cTn id="81" dur="26">
                                          <p:stCondLst>
                                            <p:cond delay="1642"/>
                                          </p:stCondLst>
                                        </p:cTn>
                                        <p:tgtEl>
                                          <p:spTgt spid="30728"/>
                                        </p:tgtEl>
                                      </p:cBhvr>
                                      <p:to x="100000" y="90000"/>
                                    </p:animScale>
                                    <p:animScale>
                                      <p:cBhvr>
                                        <p:cTn id="82" dur="166" decel="50000">
                                          <p:stCondLst>
                                            <p:cond delay="1668"/>
                                          </p:stCondLst>
                                        </p:cTn>
                                        <p:tgtEl>
                                          <p:spTgt spid="30728"/>
                                        </p:tgtEl>
                                      </p:cBhvr>
                                      <p:to x="100000" y="100000"/>
                                    </p:animScale>
                                    <p:animScale>
                                      <p:cBhvr>
                                        <p:cTn id="83" dur="26">
                                          <p:stCondLst>
                                            <p:cond delay="1808"/>
                                          </p:stCondLst>
                                        </p:cTn>
                                        <p:tgtEl>
                                          <p:spTgt spid="30728"/>
                                        </p:tgtEl>
                                      </p:cBhvr>
                                      <p:to x="100000" y="95000"/>
                                    </p:animScale>
                                    <p:animScale>
                                      <p:cBhvr>
                                        <p:cTn id="84" dur="166" decel="50000">
                                          <p:stCondLst>
                                            <p:cond delay="1834"/>
                                          </p:stCondLst>
                                        </p:cTn>
                                        <p:tgtEl>
                                          <p:spTgt spid="30728"/>
                                        </p:tgtEl>
                                      </p:cBhvr>
                                      <p:to x="100000" y="100000"/>
                                    </p:animScale>
                                  </p:childTnLst>
                                </p:cTn>
                              </p:par>
                              <p:par>
                                <p:cTn id="85" presetID="26" presetClass="entr" presetSubtype="0" fill="hold" nodeType="withEffect">
                                  <p:stCondLst>
                                    <p:cond delay="0"/>
                                  </p:stCondLst>
                                  <p:childTnLst>
                                    <p:set>
                                      <p:cBhvr>
                                        <p:cTn id="86" dur="1" fill="hold">
                                          <p:stCondLst>
                                            <p:cond delay="0"/>
                                          </p:stCondLst>
                                        </p:cTn>
                                        <p:tgtEl>
                                          <p:spTgt spid="30729"/>
                                        </p:tgtEl>
                                        <p:attrNameLst>
                                          <p:attrName>style.visibility</p:attrName>
                                        </p:attrNameLst>
                                      </p:cBhvr>
                                      <p:to>
                                        <p:strVal val="visible"/>
                                      </p:to>
                                    </p:set>
                                    <p:animEffect transition="in" filter="wipe(down)">
                                      <p:cBhvr>
                                        <p:cTn id="87" dur="580">
                                          <p:stCondLst>
                                            <p:cond delay="0"/>
                                          </p:stCondLst>
                                        </p:cTn>
                                        <p:tgtEl>
                                          <p:spTgt spid="30729"/>
                                        </p:tgtEl>
                                      </p:cBhvr>
                                    </p:animEffect>
                                    <p:anim calcmode="lin" valueType="num">
                                      <p:cBhvr>
                                        <p:cTn id="88" dur="1822" tmFilter="0,0; 0.14,0.36; 0.43,0.73; 0.71,0.91; 1.0,1.0">
                                          <p:stCondLst>
                                            <p:cond delay="0"/>
                                          </p:stCondLst>
                                        </p:cTn>
                                        <p:tgtEl>
                                          <p:spTgt spid="30729"/>
                                        </p:tgtEl>
                                        <p:attrNameLst>
                                          <p:attrName>ppt_x</p:attrName>
                                        </p:attrNameLst>
                                      </p:cBhvr>
                                      <p:tavLst>
                                        <p:tav tm="0">
                                          <p:val>
                                            <p:strVal val="#ppt_x-0.25"/>
                                          </p:val>
                                        </p:tav>
                                        <p:tav tm="100000">
                                          <p:val>
                                            <p:strVal val="#ppt_x"/>
                                          </p:val>
                                        </p:tav>
                                      </p:tavLst>
                                    </p:anim>
                                    <p:anim calcmode="lin" valueType="num">
                                      <p:cBhvr>
                                        <p:cTn id="89" dur="664" tmFilter="0.0,0.0; 0.25,0.07; 0.50,0.2; 0.75,0.467; 1.0,1.0">
                                          <p:stCondLst>
                                            <p:cond delay="0"/>
                                          </p:stCondLst>
                                        </p:cTn>
                                        <p:tgtEl>
                                          <p:spTgt spid="30729"/>
                                        </p:tgtEl>
                                        <p:attrNameLst>
                                          <p:attrName>ppt_y</p:attrName>
                                        </p:attrNameLst>
                                      </p:cBhvr>
                                      <p:tavLst>
                                        <p:tav tm="0" fmla="#ppt_y-sin(pi*$)/3">
                                          <p:val>
                                            <p:fltVal val="0.5"/>
                                          </p:val>
                                        </p:tav>
                                        <p:tav tm="100000">
                                          <p:val>
                                            <p:fltVal val="1"/>
                                          </p:val>
                                        </p:tav>
                                      </p:tavLst>
                                    </p:anim>
                                    <p:anim calcmode="lin" valueType="num">
                                      <p:cBhvr>
                                        <p:cTn id="90" dur="664" tmFilter="0, 0; 0.125,0.2665; 0.25,0.4; 0.375,0.465; 0.5,0.5;  0.625,0.535; 0.75,0.6; 0.875,0.7335; 1,1">
                                          <p:stCondLst>
                                            <p:cond delay="664"/>
                                          </p:stCondLst>
                                        </p:cTn>
                                        <p:tgtEl>
                                          <p:spTgt spid="30729"/>
                                        </p:tgtEl>
                                        <p:attrNameLst>
                                          <p:attrName>ppt_y</p:attrName>
                                        </p:attrNameLst>
                                      </p:cBhvr>
                                      <p:tavLst>
                                        <p:tav tm="0" fmla="#ppt_y-sin(pi*$)/9">
                                          <p:val>
                                            <p:fltVal val="0"/>
                                          </p:val>
                                        </p:tav>
                                        <p:tav tm="100000">
                                          <p:val>
                                            <p:fltVal val="1"/>
                                          </p:val>
                                        </p:tav>
                                      </p:tavLst>
                                    </p:anim>
                                    <p:anim calcmode="lin" valueType="num">
                                      <p:cBhvr>
                                        <p:cTn id="91" dur="332" tmFilter="0, 0; 0.125,0.2665; 0.25,0.4; 0.375,0.465; 0.5,0.5;  0.625,0.535; 0.75,0.6; 0.875,0.7335; 1,1">
                                          <p:stCondLst>
                                            <p:cond delay="1324"/>
                                          </p:stCondLst>
                                        </p:cTn>
                                        <p:tgtEl>
                                          <p:spTgt spid="30729"/>
                                        </p:tgtEl>
                                        <p:attrNameLst>
                                          <p:attrName>ppt_y</p:attrName>
                                        </p:attrNameLst>
                                      </p:cBhvr>
                                      <p:tavLst>
                                        <p:tav tm="0" fmla="#ppt_y-sin(pi*$)/27">
                                          <p:val>
                                            <p:fltVal val="0"/>
                                          </p:val>
                                        </p:tav>
                                        <p:tav tm="100000">
                                          <p:val>
                                            <p:fltVal val="1"/>
                                          </p:val>
                                        </p:tav>
                                      </p:tavLst>
                                    </p:anim>
                                    <p:anim calcmode="lin" valueType="num">
                                      <p:cBhvr>
                                        <p:cTn id="92" dur="164" tmFilter="0, 0; 0.125,0.2665; 0.25,0.4; 0.375,0.465; 0.5,0.5;  0.625,0.535; 0.75,0.6; 0.875,0.7335; 1,1">
                                          <p:stCondLst>
                                            <p:cond delay="1656"/>
                                          </p:stCondLst>
                                        </p:cTn>
                                        <p:tgtEl>
                                          <p:spTgt spid="30729"/>
                                        </p:tgtEl>
                                        <p:attrNameLst>
                                          <p:attrName>ppt_y</p:attrName>
                                        </p:attrNameLst>
                                      </p:cBhvr>
                                      <p:tavLst>
                                        <p:tav tm="0" fmla="#ppt_y-sin(pi*$)/81">
                                          <p:val>
                                            <p:fltVal val="0"/>
                                          </p:val>
                                        </p:tav>
                                        <p:tav tm="100000">
                                          <p:val>
                                            <p:fltVal val="1"/>
                                          </p:val>
                                        </p:tav>
                                      </p:tavLst>
                                    </p:anim>
                                    <p:animScale>
                                      <p:cBhvr>
                                        <p:cTn id="93" dur="26">
                                          <p:stCondLst>
                                            <p:cond delay="650"/>
                                          </p:stCondLst>
                                        </p:cTn>
                                        <p:tgtEl>
                                          <p:spTgt spid="30729"/>
                                        </p:tgtEl>
                                      </p:cBhvr>
                                      <p:to x="100000" y="60000"/>
                                    </p:animScale>
                                    <p:animScale>
                                      <p:cBhvr>
                                        <p:cTn id="94" dur="166" decel="50000">
                                          <p:stCondLst>
                                            <p:cond delay="676"/>
                                          </p:stCondLst>
                                        </p:cTn>
                                        <p:tgtEl>
                                          <p:spTgt spid="30729"/>
                                        </p:tgtEl>
                                      </p:cBhvr>
                                      <p:to x="100000" y="100000"/>
                                    </p:animScale>
                                    <p:animScale>
                                      <p:cBhvr>
                                        <p:cTn id="95" dur="26">
                                          <p:stCondLst>
                                            <p:cond delay="1312"/>
                                          </p:stCondLst>
                                        </p:cTn>
                                        <p:tgtEl>
                                          <p:spTgt spid="30729"/>
                                        </p:tgtEl>
                                      </p:cBhvr>
                                      <p:to x="100000" y="80000"/>
                                    </p:animScale>
                                    <p:animScale>
                                      <p:cBhvr>
                                        <p:cTn id="96" dur="166" decel="50000">
                                          <p:stCondLst>
                                            <p:cond delay="1338"/>
                                          </p:stCondLst>
                                        </p:cTn>
                                        <p:tgtEl>
                                          <p:spTgt spid="30729"/>
                                        </p:tgtEl>
                                      </p:cBhvr>
                                      <p:to x="100000" y="100000"/>
                                    </p:animScale>
                                    <p:animScale>
                                      <p:cBhvr>
                                        <p:cTn id="97" dur="26">
                                          <p:stCondLst>
                                            <p:cond delay="1642"/>
                                          </p:stCondLst>
                                        </p:cTn>
                                        <p:tgtEl>
                                          <p:spTgt spid="30729"/>
                                        </p:tgtEl>
                                      </p:cBhvr>
                                      <p:to x="100000" y="90000"/>
                                    </p:animScale>
                                    <p:animScale>
                                      <p:cBhvr>
                                        <p:cTn id="98" dur="166" decel="50000">
                                          <p:stCondLst>
                                            <p:cond delay="1668"/>
                                          </p:stCondLst>
                                        </p:cTn>
                                        <p:tgtEl>
                                          <p:spTgt spid="30729"/>
                                        </p:tgtEl>
                                      </p:cBhvr>
                                      <p:to x="100000" y="100000"/>
                                    </p:animScale>
                                    <p:animScale>
                                      <p:cBhvr>
                                        <p:cTn id="99" dur="26">
                                          <p:stCondLst>
                                            <p:cond delay="1808"/>
                                          </p:stCondLst>
                                        </p:cTn>
                                        <p:tgtEl>
                                          <p:spTgt spid="30729"/>
                                        </p:tgtEl>
                                      </p:cBhvr>
                                      <p:to x="100000" y="95000"/>
                                    </p:animScale>
                                    <p:animScale>
                                      <p:cBhvr>
                                        <p:cTn id="100" dur="166" decel="50000">
                                          <p:stCondLst>
                                            <p:cond delay="1834"/>
                                          </p:stCondLst>
                                        </p:cTn>
                                        <p:tgtEl>
                                          <p:spTgt spid="30729"/>
                                        </p:tgtEl>
                                      </p:cBhvr>
                                      <p:to x="100000" y="100000"/>
                                    </p:animScale>
                                  </p:childTnLst>
                                </p:cTn>
                              </p:par>
                              <p:par>
                                <p:cTn id="101" presetID="24" presetClass="path" presetSubtype="0" accel="50000" decel="50000" fill="hold" nodeType="withEffect">
                                  <p:stCondLst>
                                    <p:cond delay="0"/>
                                  </p:stCondLst>
                                  <p:childTnLst>
                                    <p:animMotion origin="layout" path="M -0.11493 -0.07847 C -0.09201 -0.07708 -0.07292 -0.06643 -0.06285 -0.05046 L -0.03993 -0.01319 C -0.0349 -0.00509 -0.02691 -0.00115 -0.01701 -0.00115 C -0.00295 -0.00115 0.00903 -0.0118 0.01007 -0.02777 C 0.00903 -0.0412 -0.00295 -0.05324 -0.01701 -0.05324 C -0.02691 -0.05324 -0.0349 -0.04791 -0.03993 -0.0412 L -0.06285 -0.0037 C -0.07292 0.01227 -0.09201 0.02292 -0.11493 0.02431 C -0.13785 0.02292 -0.15694 0.01227 -0.16701 -0.0037 L -0.18993 -0.0412 C -0.19496 -0.04791 -0.20295 -0.05324 -0.21285 -0.05324 C -0.22691 -0.05324 -0.23889 -0.0412 -0.23993 -0.02777 C -0.23889 -0.0118 -0.22691 -0.00115 -0.21285 -0.00115 C -0.20295 -0.00115 -0.19496 -0.00509 -0.18993 -0.01319 L -0.16701 -0.05046 C -0.15694 -0.06643 -0.13785 -0.07708 -0.11493 -0.07847 Z " pathEditMode="relative" rAng="0" ptsTypes="fFffffFffFffffFff">
                                      <p:cBhvr>
                                        <p:cTn id="102" dur="2000" fill="hold"/>
                                        <p:tgtEl>
                                          <p:spTgt spid="30725"/>
                                        </p:tgtEl>
                                        <p:attrNameLst>
                                          <p:attrName>ppt_x</p:attrName>
                                          <p:attrName>ppt_y</p:attrName>
                                        </p:attrNameLst>
                                      </p:cBhvr>
                                      <p:rCtr x="0" y="51"/>
                                    </p:animMotion>
                                  </p:childTnLst>
                                </p:cTn>
                              </p:par>
                              <p:par>
                                <p:cTn id="103" presetID="45" presetClass="path" presetSubtype="0" accel="50000" decel="50000" fill="hold" nodeType="withEffect">
                                  <p:stCondLst>
                                    <p:cond delay="0"/>
                                  </p:stCondLst>
                                  <p:childTnLst>
                                    <p:animMotion origin="layout" path="M -0.25 -3.33333E-6 L -0.23298 -3.33333E-6 C -0.225 -3.33333E-6 -0.21597 -0.01875 -0.20798 -0.02129 C -0.20208 -0.02129 -0.19097 -0.00393 -0.18593 -0.00393 C -0.17899 -0.00393 -0.17205 -0.00926 -0.15902 -0.00926 L -0.15 -0.21597 L -0.13993 0.03334 L -0.12795 -3.33333E-6 L -0.11805 -0.00926 L -0.09392 -0.00139 C -0.08298 -0.00532 -0.07395 -0.02268 -0.06302 -0.02939 C -0.05902 -0.03055 -0.05 -0.03194 -0.04392 -0.02939 C -0.03802 -0.02662 -0.03298 -0.0081 -0.03107 -0.00671 C -0.02795 -0.00139 -0.021 -0.00671 -0.01701 -0.00393 L -0.01093 -3.33333E-6 L -3.33333E-6 -3.33333E-6 " pathEditMode="relative" rAng="0" ptsTypes="FfffFFFFFffffFFF">
                                      <p:cBhvr>
                                        <p:cTn id="104" dur="2000" fill="hold"/>
                                        <p:tgtEl>
                                          <p:spTgt spid="30726"/>
                                        </p:tgtEl>
                                        <p:attrNameLst>
                                          <p:attrName>ppt_x</p:attrName>
                                          <p:attrName>ppt_y</p:attrName>
                                        </p:attrNameLst>
                                      </p:cBhvr>
                                      <p:rCtr x="125" y="-91"/>
                                    </p:animMotion>
                                  </p:childTnLst>
                                </p:cTn>
                              </p:par>
                              <p:par>
                                <p:cTn id="105" presetID="48" presetClass="path" presetSubtype="0" accel="50000" decel="50000" fill="hold" nodeType="withEffect">
                                  <p:stCondLst>
                                    <p:cond delay="0"/>
                                  </p:stCondLst>
                                  <p:childTnLst>
                                    <p:animMotion origin="layout" path="M 0.21892 -0.01064 C 0.22691 -3.7037E-6 0.23593 0.01065 0.23993 0.02408 C 0.24392 0.03866 0.246 0.05602 0.24791 0.07338 C 0.25 0.09074 0.24791 0.10533 0.246 0.1213 C 0.24392 0.13611 0.24097 0.15209 0.23385 0.16528 C 0.22795 0.17871 0.21788 0.18936 0.20694 0.19746 C 0.19687 0.20533 0.18489 0.21065 0.17291 0.21343 C 0.16093 0.21598 0.14896 0.21598 0.13784 0.21343 C 0.12586 0.21065 0.11493 0.20394 0.1059 0.19329 C 0.09687 0.18403 0.08889 0.17199 0.08489 0.15741 C 0.07986 0.14399 0.07795 0.12547 0.07795 0.11065 C 0.07691 0.09607 0.07795 0.07871 0.08298 0.06412 C 0.08784 0.0507 0.09687 0.04005 0.10885 0.03473 C 0.121 0.03079 0.13298 0.03611 0.14097 0.04537 C 0.14791 0.05463 0.15295 0.06945 0.15399 0.08658 C 0.15399 0.10394 0.15295 0.11991 0.14791 0.13334 C 0.14288 0.14676 0.14392 0.14931 0.12396 0.16667 C 0.1059 0.18542 0.08784 0.1801 0.07691 0.18125 C 0.06597 0.18125 0.05694 0.17593 0.046 0.17061 C 0.03385 0.16412 0.02396 0.15209 0.01684 0.14144 C 0.00989 0.13079 0.00694 0.11736 0.00295 0.09607 C 3.33333E-6 0.07477 3.33333E-6 0.06412 3.33333E-6 0.04792 C 3.33333E-6 0.03195 3.33333E-6 0.01598 3.33333E-6 -3.7037E-6 " pathEditMode="relative" rAng="0" ptsTypes="fffffffffffffffffffffff">
                                      <p:cBhvr>
                                        <p:cTn id="106" dur="2000" fill="hold"/>
                                        <p:tgtEl>
                                          <p:spTgt spid="30728"/>
                                        </p:tgtEl>
                                        <p:attrNameLst>
                                          <p:attrName>ppt_x</p:attrName>
                                          <p:attrName>ppt_y</p:attrName>
                                        </p:attrNameLst>
                                      </p:cBhvr>
                                      <p:rCtr x="-94" y="113"/>
                                    </p:animMotion>
                                  </p:childTnLst>
                                </p:cTn>
                              </p:par>
                              <p:par>
                                <p:cTn id="107" presetID="29" presetClass="path" presetSubtype="0" accel="50000" decel="50000" fill="hold" nodeType="withEffect">
                                  <p:stCondLst>
                                    <p:cond delay="0"/>
                                  </p:stCondLst>
                                  <p:childTnLst>
                                    <p:animMotion origin="layout" path="M 0 0  C 0.007 -0.01333  0.014 -0.028  0.021 -0.04667  C 0.04 -0.1  0.045 -0.152  0.031 -0.16  C 0.017 -0.16933  -0.01 -0.132  -0.029 -0.07867  C -0.039 -0.05067  -0.045 -0.024  -0.047 -0.004  C -0.05 0.012  -0.051 0.028  -0.051 0.04667  C -0.051 0.10667  -0.038 0.156  -0.023 0.156  C -0.008 0.156  0.005 0.10667  0.005 0.04667  C 0.005 0.01867  0.002 -0.008  -0.003 -0.02667  C -0.005 -0.04267  -0.01 -0.06  -0.016 -0.07733  C -0.036 -0.132  -0.063 -0.16933  -0.077 -0.16  C -0.091 -0.15067  -0.086 -0.1  -0.066 -0.04533  C -0.058 -0.02  -0.047 0.00133  -0.036 0.016  C -0.028 0.02933  -0.019 0.04133  -0.007 0.05333  C 0.029 0.092  0.065 0.10933  0.075 0.09333  C 0.084 0.07733  0.064 0.03333  0.028 -0.004  C 0.013 -0.02  -0.003 -0.032  -0.016 -0.04  C -0.028 -0.048  -0.043 -0.05467  -0.059 -0.05867  C -0.103 -0.072  -0.141 -0.068  -0.144 -0.04667  C -0.148 -0.02667  -0.115 0  -0.071 0.01333  C -0.051 0.01867  -0.032 0.02133  -0.017 0.02  C -0.004 0.02  0.01 0.01733  0.025 0.01333  C 0.069 0  0.102 -0.028  0.098 -0.048  C 0.095 -0.068  0.057 -0.07333  0.013 -0.06  C -0.008 -0.05333  -0.027 -0.044  -0.04 -0.03333  C -0.051 -0.02533  -0.062 -0.016  -0.074 -0.004  C -0.109 0.03467  -0.13 0.07733  -0.12 0.09333  C -0.111 0.10933  -0.074 0.092  -0.039 0.05467  C -0.022 0.036  -0.008 0.01733  0 0  Z" pathEditMode="relative" ptsTypes="">
                                      <p:cBhvr>
                                        <p:cTn id="108" dur="2000" fill="hold"/>
                                        <p:tgtEl>
                                          <p:spTgt spid="30727"/>
                                        </p:tgtEl>
                                        <p:attrNameLst>
                                          <p:attrName>ppt_x</p:attrName>
                                          <p:attrName>ppt_y</p:attrName>
                                        </p:attrNameLst>
                                      </p:cBhvr>
                                    </p:animMotion>
                                  </p:childTnLst>
                                </p:cTn>
                              </p:par>
                              <p:par>
                                <p:cTn id="109" presetID="26" presetClass="entr" presetSubtype="0" fill="hold" nodeType="withEffect">
                                  <p:stCondLst>
                                    <p:cond delay="0"/>
                                  </p:stCondLst>
                                  <p:childTnLst>
                                    <p:set>
                                      <p:cBhvr>
                                        <p:cTn id="110" dur="1" fill="hold">
                                          <p:stCondLst>
                                            <p:cond delay="0"/>
                                          </p:stCondLst>
                                        </p:cTn>
                                        <p:tgtEl>
                                          <p:spTgt spid="16"/>
                                        </p:tgtEl>
                                        <p:attrNameLst>
                                          <p:attrName>style.visibility</p:attrName>
                                        </p:attrNameLst>
                                      </p:cBhvr>
                                      <p:to>
                                        <p:strVal val="visible"/>
                                      </p:to>
                                    </p:set>
                                    <p:animEffect transition="in" filter="wipe(down)">
                                      <p:cBhvr>
                                        <p:cTn id="111" dur="580">
                                          <p:stCondLst>
                                            <p:cond delay="0"/>
                                          </p:stCondLst>
                                        </p:cTn>
                                        <p:tgtEl>
                                          <p:spTgt spid="16"/>
                                        </p:tgtEl>
                                      </p:cBhvr>
                                    </p:animEffect>
                                    <p:anim calcmode="lin" valueType="num">
                                      <p:cBhvr>
                                        <p:cTn id="112" dur="1822" tmFilter="0,0; 0.14,0.36; 0.43,0.73; 0.71,0.91; 1.0,1.0">
                                          <p:stCondLst>
                                            <p:cond delay="0"/>
                                          </p:stCondLst>
                                        </p:cTn>
                                        <p:tgtEl>
                                          <p:spTgt spid="16"/>
                                        </p:tgtEl>
                                        <p:attrNameLst>
                                          <p:attrName>ppt_x</p:attrName>
                                        </p:attrNameLst>
                                      </p:cBhvr>
                                      <p:tavLst>
                                        <p:tav tm="0">
                                          <p:val>
                                            <p:strVal val="#ppt_x-0.25"/>
                                          </p:val>
                                        </p:tav>
                                        <p:tav tm="100000">
                                          <p:val>
                                            <p:strVal val="#ppt_x"/>
                                          </p:val>
                                        </p:tav>
                                      </p:tavLst>
                                    </p:anim>
                                    <p:anim calcmode="lin" valueType="num">
                                      <p:cBhvr>
                                        <p:cTn id="113" dur="664" tmFilter="0.0,0.0; 0.25,0.07; 0.50,0.2; 0.75,0.467; 1.0,1.0">
                                          <p:stCondLst>
                                            <p:cond delay="0"/>
                                          </p:stCondLst>
                                        </p:cTn>
                                        <p:tgtEl>
                                          <p:spTgt spid="16"/>
                                        </p:tgtEl>
                                        <p:attrNameLst>
                                          <p:attrName>ppt_y</p:attrName>
                                        </p:attrNameLst>
                                      </p:cBhvr>
                                      <p:tavLst>
                                        <p:tav tm="0" fmla="#ppt_y-sin(pi*$)/3">
                                          <p:val>
                                            <p:fltVal val="0.5"/>
                                          </p:val>
                                        </p:tav>
                                        <p:tav tm="100000">
                                          <p:val>
                                            <p:fltVal val="1"/>
                                          </p:val>
                                        </p:tav>
                                      </p:tavLst>
                                    </p:anim>
                                    <p:anim calcmode="lin" valueType="num">
                                      <p:cBhvr>
                                        <p:cTn id="114" dur="664" tmFilter="0, 0; 0.125,0.2665; 0.25,0.4; 0.375,0.465; 0.5,0.5;  0.625,0.535; 0.75,0.6; 0.875,0.7335; 1,1">
                                          <p:stCondLst>
                                            <p:cond delay="664"/>
                                          </p:stCondLst>
                                        </p:cTn>
                                        <p:tgtEl>
                                          <p:spTgt spid="16"/>
                                        </p:tgtEl>
                                        <p:attrNameLst>
                                          <p:attrName>ppt_y</p:attrName>
                                        </p:attrNameLst>
                                      </p:cBhvr>
                                      <p:tavLst>
                                        <p:tav tm="0" fmla="#ppt_y-sin(pi*$)/9">
                                          <p:val>
                                            <p:fltVal val="0"/>
                                          </p:val>
                                        </p:tav>
                                        <p:tav tm="100000">
                                          <p:val>
                                            <p:fltVal val="1"/>
                                          </p:val>
                                        </p:tav>
                                      </p:tavLst>
                                    </p:anim>
                                    <p:anim calcmode="lin" valueType="num">
                                      <p:cBhvr>
                                        <p:cTn id="115" dur="332" tmFilter="0, 0; 0.125,0.2665; 0.25,0.4; 0.375,0.465; 0.5,0.5;  0.625,0.535; 0.75,0.6; 0.875,0.7335; 1,1">
                                          <p:stCondLst>
                                            <p:cond delay="1324"/>
                                          </p:stCondLst>
                                        </p:cTn>
                                        <p:tgtEl>
                                          <p:spTgt spid="16"/>
                                        </p:tgtEl>
                                        <p:attrNameLst>
                                          <p:attrName>ppt_y</p:attrName>
                                        </p:attrNameLst>
                                      </p:cBhvr>
                                      <p:tavLst>
                                        <p:tav tm="0" fmla="#ppt_y-sin(pi*$)/27">
                                          <p:val>
                                            <p:fltVal val="0"/>
                                          </p:val>
                                        </p:tav>
                                        <p:tav tm="100000">
                                          <p:val>
                                            <p:fltVal val="1"/>
                                          </p:val>
                                        </p:tav>
                                      </p:tavLst>
                                    </p:anim>
                                    <p:anim calcmode="lin" valueType="num">
                                      <p:cBhvr>
                                        <p:cTn id="116" dur="164" tmFilter="0, 0; 0.125,0.2665; 0.25,0.4; 0.375,0.465; 0.5,0.5;  0.625,0.535; 0.75,0.6; 0.875,0.7335; 1,1">
                                          <p:stCondLst>
                                            <p:cond delay="1656"/>
                                          </p:stCondLst>
                                        </p:cTn>
                                        <p:tgtEl>
                                          <p:spTgt spid="16"/>
                                        </p:tgtEl>
                                        <p:attrNameLst>
                                          <p:attrName>ppt_y</p:attrName>
                                        </p:attrNameLst>
                                      </p:cBhvr>
                                      <p:tavLst>
                                        <p:tav tm="0" fmla="#ppt_y-sin(pi*$)/81">
                                          <p:val>
                                            <p:fltVal val="0"/>
                                          </p:val>
                                        </p:tav>
                                        <p:tav tm="100000">
                                          <p:val>
                                            <p:fltVal val="1"/>
                                          </p:val>
                                        </p:tav>
                                      </p:tavLst>
                                    </p:anim>
                                    <p:animScale>
                                      <p:cBhvr>
                                        <p:cTn id="117" dur="26">
                                          <p:stCondLst>
                                            <p:cond delay="650"/>
                                          </p:stCondLst>
                                        </p:cTn>
                                        <p:tgtEl>
                                          <p:spTgt spid="16"/>
                                        </p:tgtEl>
                                      </p:cBhvr>
                                      <p:to x="100000" y="60000"/>
                                    </p:animScale>
                                    <p:animScale>
                                      <p:cBhvr>
                                        <p:cTn id="118" dur="166" decel="50000">
                                          <p:stCondLst>
                                            <p:cond delay="676"/>
                                          </p:stCondLst>
                                        </p:cTn>
                                        <p:tgtEl>
                                          <p:spTgt spid="16"/>
                                        </p:tgtEl>
                                      </p:cBhvr>
                                      <p:to x="100000" y="100000"/>
                                    </p:animScale>
                                    <p:animScale>
                                      <p:cBhvr>
                                        <p:cTn id="119" dur="26">
                                          <p:stCondLst>
                                            <p:cond delay="1312"/>
                                          </p:stCondLst>
                                        </p:cTn>
                                        <p:tgtEl>
                                          <p:spTgt spid="16"/>
                                        </p:tgtEl>
                                      </p:cBhvr>
                                      <p:to x="100000" y="80000"/>
                                    </p:animScale>
                                    <p:animScale>
                                      <p:cBhvr>
                                        <p:cTn id="120" dur="166" decel="50000">
                                          <p:stCondLst>
                                            <p:cond delay="1338"/>
                                          </p:stCondLst>
                                        </p:cTn>
                                        <p:tgtEl>
                                          <p:spTgt spid="16"/>
                                        </p:tgtEl>
                                      </p:cBhvr>
                                      <p:to x="100000" y="100000"/>
                                    </p:animScale>
                                    <p:animScale>
                                      <p:cBhvr>
                                        <p:cTn id="121" dur="26">
                                          <p:stCondLst>
                                            <p:cond delay="1642"/>
                                          </p:stCondLst>
                                        </p:cTn>
                                        <p:tgtEl>
                                          <p:spTgt spid="16"/>
                                        </p:tgtEl>
                                      </p:cBhvr>
                                      <p:to x="100000" y="90000"/>
                                    </p:animScale>
                                    <p:animScale>
                                      <p:cBhvr>
                                        <p:cTn id="122" dur="166" decel="50000">
                                          <p:stCondLst>
                                            <p:cond delay="1668"/>
                                          </p:stCondLst>
                                        </p:cTn>
                                        <p:tgtEl>
                                          <p:spTgt spid="16"/>
                                        </p:tgtEl>
                                      </p:cBhvr>
                                      <p:to x="100000" y="100000"/>
                                    </p:animScale>
                                    <p:animScale>
                                      <p:cBhvr>
                                        <p:cTn id="123" dur="26">
                                          <p:stCondLst>
                                            <p:cond delay="1808"/>
                                          </p:stCondLst>
                                        </p:cTn>
                                        <p:tgtEl>
                                          <p:spTgt spid="16"/>
                                        </p:tgtEl>
                                      </p:cBhvr>
                                      <p:to x="100000" y="95000"/>
                                    </p:animScale>
                                    <p:animScale>
                                      <p:cBhvr>
                                        <p:cTn id="124" dur="166" decel="50000">
                                          <p:stCondLst>
                                            <p:cond delay="1834"/>
                                          </p:stCondLst>
                                        </p:cTn>
                                        <p:tgtEl>
                                          <p:spTgt spid="16"/>
                                        </p:tgtEl>
                                      </p:cBhvr>
                                      <p:to x="100000" y="100000"/>
                                    </p:animScale>
                                  </p:childTnLst>
                                </p:cTn>
                              </p:par>
                              <p:par>
                                <p:cTn id="125" presetID="26" presetClass="entr" presetSubtype="0" fill="hold" nodeType="withEffect">
                                  <p:stCondLst>
                                    <p:cond delay="0"/>
                                  </p:stCondLst>
                                  <p:childTnLst>
                                    <p:set>
                                      <p:cBhvr>
                                        <p:cTn id="126" dur="1" fill="hold">
                                          <p:stCondLst>
                                            <p:cond delay="0"/>
                                          </p:stCondLst>
                                        </p:cTn>
                                        <p:tgtEl>
                                          <p:spTgt spid="15"/>
                                        </p:tgtEl>
                                        <p:attrNameLst>
                                          <p:attrName>style.visibility</p:attrName>
                                        </p:attrNameLst>
                                      </p:cBhvr>
                                      <p:to>
                                        <p:strVal val="visible"/>
                                      </p:to>
                                    </p:set>
                                    <p:animEffect transition="in" filter="wipe(down)">
                                      <p:cBhvr>
                                        <p:cTn id="127" dur="580">
                                          <p:stCondLst>
                                            <p:cond delay="0"/>
                                          </p:stCondLst>
                                        </p:cTn>
                                        <p:tgtEl>
                                          <p:spTgt spid="15"/>
                                        </p:tgtEl>
                                      </p:cBhvr>
                                    </p:animEffect>
                                    <p:anim calcmode="lin" valueType="num">
                                      <p:cBhvr>
                                        <p:cTn id="128" dur="1822" tmFilter="0,0; 0.14,0.36; 0.43,0.73; 0.71,0.91; 1.0,1.0">
                                          <p:stCondLst>
                                            <p:cond delay="0"/>
                                          </p:stCondLst>
                                        </p:cTn>
                                        <p:tgtEl>
                                          <p:spTgt spid="15"/>
                                        </p:tgtEl>
                                        <p:attrNameLst>
                                          <p:attrName>ppt_x</p:attrName>
                                        </p:attrNameLst>
                                      </p:cBhvr>
                                      <p:tavLst>
                                        <p:tav tm="0">
                                          <p:val>
                                            <p:strVal val="#ppt_x-0.25"/>
                                          </p:val>
                                        </p:tav>
                                        <p:tav tm="100000">
                                          <p:val>
                                            <p:strVal val="#ppt_x"/>
                                          </p:val>
                                        </p:tav>
                                      </p:tavLst>
                                    </p:anim>
                                    <p:anim calcmode="lin" valueType="num">
                                      <p:cBhvr>
                                        <p:cTn id="129" dur="664" tmFilter="0.0,0.0; 0.25,0.07; 0.50,0.2; 0.75,0.467; 1.0,1.0">
                                          <p:stCondLst>
                                            <p:cond delay="0"/>
                                          </p:stCondLst>
                                        </p:cTn>
                                        <p:tgtEl>
                                          <p:spTgt spid="15"/>
                                        </p:tgtEl>
                                        <p:attrNameLst>
                                          <p:attrName>ppt_y</p:attrName>
                                        </p:attrNameLst>
                                      </p:cBhvr>
                                      <p:tavLst>
                                        <p:tav tm="0" fmla="#ppt_y-sin(pi*$)/3">
                                          <p:val>
                                            <p:fltVal val="0.5"/>
                                          </p:val>
                                        </p:tav>
                                        <p:tav tm="100000">
                                          <p:val>
                                            <p:fltVal val="1"/>
                                          </p:val>
                                        </p:tav>
                                      </p:tavLst>
                                    </p:anim>
                                    <p:anim calcmode="lin" valueType="num">
                                      <p:cBhvr>
                                        <p:cTn id="130" dur="664" tmFilter="0, 0; 0.125,0.2665; 0.25,0.4; 0.375,0.465; 0.5,0.5;  0.625,0.535; 0.75,0.6; 0.875,0.7335; 1,1">
                                          <p:stCondLst>
                                            <p:cond delay="664"/>
                                          </p:stCondLst>
                                        </p:cTn>
                                        <p:tgtEl>
                                          <p:spTgt spid="15"/>
                                        </p:tgtEl>
                                        <p:attrNameLst>
                                          <p:attrName>ppt_y</p:attrName>
                                        </p:attrNameLst>
                                      </p:cBhvr>
                                      <p:tavLst>
                                        <p:tav tm="0" fmla="#ppt_y-sin(pi*$)/9">
                                          <p:val>
                                            <p:fltVal val="0"/>
                                          </p:val>
                                        </p:tav>
                                        <p:tav tm="100000">
                                          <p:val>
                                            <p:fltVal val="1"/>
                                          </p:val>
                                        </p:tav>
                                      </p:tavLst>
                                    </p:anim>
                                    <p:anim calcmode="lin" valueType="num">
                                      <p:cBhvr>
                                        <p:cTn id="131" dur="332" tmFilter="0, 0; 0.125,0.2665; 0.25,0.4; 0.375,0.465; 0.5,0.5;  0.625,0.535; 0.75,0.6; 0.875,0.7335; 1,1">
                                          <p:stCondLst>
                                            <p:cond delay="1324"/>
                                          </p:stCondLst>
                                        </p:cTn>
                                        <p:tgtEl>
                                          <p:spTgt spid="15"/>
                                        </p:tgtEl>
                                        <p:attrNameLst>
                                          <p:attrName>ppt_y</p:attrName>
                                        </p:attrNameLst>
                                      </p:cBhvr>
                                      <p:tavLst>
                                        <p:tav tm="0" fmla="#ppt_y-sin(pi*$)/27">
                                          <p:val>
                                            <p:fltVal val="0"/>
                                          </p:val>
                                        </p:tav>
                                        <p:tav tm="100000">
                                          <p:val>
                                            <p:fltVal val="1"/>
                                          </p:val>
                                        </p:tav>
                                      </p:tavLst>
                                    </p:anim>
                                    <p:anim calcmode="lin" valueType="num">
                                      <p:cBhvr>
                                        <p:cTn id="132" dur="164" tmFilter="0, 0; 0.125,0.2665; 0.25,0.4; 0.375,0.465; 0.5,0.5;  0.625,0.535; 0.75,0.6; 0.875,0.7335; 1,1">
                                          <p:stCondLst>
                                            <p:cond delay="1656"/>
                                          </p:stCondLst>
                                        </p:cTn>
                                        <p:tgtEl>
                                          <p:spTgt spid="15"/>
                                        </p:tgtEl>
                                        <p:attrNameLst>
                                          <p:attrName>ppt_y</p:attrName>
                                        </p:attrNameLst>
                                      </p:cBhvr>
                                      <p:tavLst>
                                        <p:tav tm="0" fmla="#ppt_y-sin(pi*$)/81">
                                          <p:val>
                                            <p:fltVal val="0"/>
                                          </p:val>
                                        </p:tav>
                                        <p:tav tm="100000">
                                          <p:val>
                                            <p:fltVal val="1"/>
                                          </p:val>
                                        </p:tav>
                                      </p:tavLst>
                                    </p:anim>
                                    <p:animScale>
                                      <p:cBhvr>
                                        <p:cTn id="133" dur="26">
                                          <p:stCondLst>
                                            <p:cond delay="650"/>
                                          </p:stCondLst>
                                        </p:cTn>
                                        <p:tgtEl>
                                          <p:spTgt spid="15"/>
                                        </p:tgtEl>
                                      </p:cBhvr>
                                      <p:to x="100000" y="60000"/>
                                    </p:animScale>
                                    <p:animScale>
                                      <p:cBhvr>
                                        <p:cTn id="134" dur="166" decel="50000">
                                          <p:stCondLst>
                                            <p:cond delay="676"/>
                                          </p:stCondLst>
                                        </p:cTn>
                                        <p:tgtEl>
                                          <p:spTgt spid="15"/>
                                        </p:tgtEl>
                                      </p:cBhvr>
                                      <p:to x="100000" y="100000"/>
                                    </p:animScale>
                                    <p:animScale>
                                      <p:cBhvr>
                                        <p:cTn id="135" dur="26">
                                          <p:stCondLst>
                                            <p:cond delay="1312"/>
                                          </p:stCondLst>
                                        </p:cTn>
                                        <p:tgtEl>
                                          <p:spTgt spid="15"/>
                                        </p:tgtEl>
                                      </p:cBhvr>
                                      <p:to x="100000" y="80000"/>
                                    </p:animScale>
                                    <p:animScale>
                                      <p:cBhvr>
                                        <p:cTn id="136" dur="166" decel="50000">
                                          <p:stCondLst>
                                            <p:cond delay="1338"/>
                                          </p:stCondLst>
                                        </p:cTn>
                                        <p:tgtEl>
                                          <p:spTgt spid="15"/>
                                        </p:tgtEl>
                                      </p:cBhvr>
                                      <p:to x="100000" y="100000"/>
                                    </p:animScale>
                                    <p:animScale>
                                      <p:cBhvr>
                                        <p:cTn id="137" dur="26">
                                          <p:stCondLst>
                                            <p:cond delay="1642"/>
                                          </p:stCondLst>
                                        </p:cTn>
                                        <p:tgtEl>
                                          <p:spTgt spid="15"/>
                                        </p:tgtEl>
                                      </p:cBhvr>
                                      <p:to x="100000" y="90000"/>
                                    </p:animScale>
                                    <p:animScale>
                                      <p:cBhvr>
                                        <p:cTn id="138" dur="166" decel="50000">
                                          <p:stCondLst>
                                            <p:cond delay="1668"/>
                                          </p:stCondLst>
                                        </p:cTn>
                                        <p:tgtEl>
                                          <p:spTgt spid="15"/>
                                        </p:tgtEl>
                                      </p:cBhvr>
                                      <p:to x="100000" y="100000"/>
                                    </p:animScale>
                                    <p:animScale>
                                      <p:cBhvr>
                                        <p:cTn id="139" dur="26">
                                          <p:stCondLst>
                                            <p:cond delay="1808"/>
                                          </p:stCondLst>
                                        </p:cTn>
                                        <p:tgtEl>
                                          <p:spTgt spid="15"/>
                                        </p:tgtEl>
                                      </p:cBhvr>
                                      <p:to x="100000" y="95000"/>
                                    </p:animScale>
                                    <p:animScale>
                                      <p:cBhvr>
                                        <p:cTn id="140" dur="166" decel="50000">
                                          <p:stCondLst>
                                            <p:cond delay="1834"/>
                                          </p:stCondLst>
                                        </p:cTn>
                                        <p:tgtEl>
                                          <p:spTgt spid="15"/>
                                        </p:tgtEl>
                                      </p:cBhvr>
                                      <p:to x="100000" y="100000"/>
                                    </p:animScale>
                                  </p:childTnLst>
                                </p:cTn>
                              </p:par>
                              <p:par>
                                <p:cTn id="141" presetID="26" presetClass="entr" presetSubtype="0" fill="hold" nodeType="withEffect">
                                  <p:stCondLst>
                                    <p:cond delay="0"/>
                                  </p:stCondLst>
                                  <p:childTnLst>
                                    <p:set>
                                      <p:cBhvr>
                                        <p:cTn id="142" dur="1" fill="hold">
                                          <p:stCondLst>
                                            <p:cond delay="0"/>
                                          </p:stCondLst>
                                        </p:cTn>
                                        <p:tgtEl>
                                          <p:spTgt spid="17"/>
                                        </p:tgtEl>
                                        <p:attrNameLst>
                                          <p:attrName>style.visibility</p:attrName>
                                        </p:attrNameLst>
                                      </p:cBhvr>
                                      <p:to>
                                        <p:strVal val="visible"/>
                                      </p:to>
                                    </p:set>
                                    <p:animEffect transition="in" filter="wipe(down)">
                                      <p:cBhvr>
                                        <p:cTn id="143" dur="580">
                                          <p:stCondLst>
                                            <p:cond delay="0"/>
                                          </p:stCondLst>
                                        </p:cTn>
                                        <p:tgtEl>
                                          <p:spTgt spid="17"/>
                                        </p:tgtEl>
                                      </p:cBhvr>
                                    </p:animEffect>
                                    <p:anim calcmode="lin" valueType="num">
                                      <p:cBhvr>
                                        <p:cTn id="144" dur="1822" tmFilter="0,0; 0.14,0.36; 0.43,0.73; 0.71,0.91; 1.0,1.0">
                                          <p:stCondLst>
                                            <p:cond delay="0"/>
                                          </p:stCondLst>
                                        </p:cTn>
                                        <p:tgtEl>
                                          <p:spTgt spid="17"/>
                                        </p:tgtEl>
                                        <p:attrNameLst>
                                          <p:attrName>ppt_x</p:attrName>
                                        </p:attrNameLst>
                                      </p:cBhvr>
                                      <p:tavLst>
                                        <p:tav tm="0">
                                          <p:val>
                                            <p:strVal val="#ppt_x-0.25"/>
                                          </p:val>
                                        </p:tav>
                                        <p:tav tm="100000">
                                          <p:val>
                                            <p:strVal val="#ppt_x"/>
                                          </p:val>
                                        </p:tav>
                                      </p:tavLst>
                                    </p:anim>
                                    <p:anim calcmode="lin" valueType="num">
                                      <p:cBhvr>
                                        <p:cTn id="145" dur="664" tmFilter="0.0,0.0; 0.25,0.07; 0.50,0.2; 0.75,0.467; 1.0,1.0">
                                          <p:stCondLst>
                                            <p:cond delay="0"/>
                                          </p:stCondLst>
                                        </p:cTn>
                                        <p:tgtEl>
                                          <p:spTgt spid="17"/>
                                        </p:tgtEl>
                                        <p:attrNameLst>
                                          <p:attrName>ppt_y</p:attrName>
                                        </p:attrNameLst>
                                      </p:cBhvr>
                                      <p:tavLst>
                                        <p:tav tm="0" fmla="#ppt_y-sin(pi*$)/3">
                                          <p:val>
                                            <p:fltVal val="0.5"/>
                                          </p:val>
                                        </p:tav>
                                        <p:tav tm="100000">
                                          <p:val>
                                            <p:fltVal val="1"/>
                                          </p:val>
                                        </p:tav>
                                      </p:tavLst>
                                    </p:anim>
                                    <p:anim calcmode="lin" valueType="num">
                                      <p:cBhvr>
                                        <p:cTn id="146" dur="664" tmFilter="0, 0; 0.125,0.2665; 0.25,0.4; 0.375,0.465; 0.5,0.5;  0.625,0.535; 0.75,0.6; 0.875,0.7335; 1,1">
                                          <p:stCondLst>
                                            <p:cond delay="664"/>
                                          </p:stCondLst>
                                        </p:cTn>
                                        <p:tgtEl>
                                          <p:spTgt spid="17"/>
                                        </p:tgtEl>
                                        <p:attrNameLst>
                                          <p:attrName>ppt_y</p:attrName>
                                        </p:attrNameLst>
                                      </p:cBhvr>
                                      <p:tavLst>
                                        <p:tav tm="0" fmla="#ppt_y-sin(pi*$)/9">
                                          <p:val>
                                            <p:fltVal val="0"/>
                                          </p:val>
                                        </p:tav>
                                        <p:tav tm="100000">
                                          <p:val>
                                            <p:fltVal val="1"/>
                                          </p:val>
                                        </p:tav>
                                      </p:tavLst>
                                    </p:anim>
                                    <p:anim calcmode="lin" valueType="num">
                                      <p:cBhvr>
                                        <p:cTn id="147" dur="332" tmFilter="0, 0; 0.125,0.2665; 0.25,0.4; 0.375,0.465; 0.5,0.5;  0.625,0.535; 0.75,0.6; 0.875,0.7335; 1,1">
                                          <p:stCondLst>
                                            <p:cond delay="1324"/>
                                          </p:stCondLst>
                                        </p:cTn>
                                        <p:tgtEl>
                                          <p:spTgt spid="17"/>
                                        </p:tgtEl>
                                        <p:attrNameLst>
                                          <p:attrName>ppt_y</p:attrName>
                                        </p:attrNameLst>
                                      </p:cBhvr>
                                      <p:tavLst>
                                        <p:tav tm="0" fmla="#ppt_y-sin(pi*$)/27">
                                          <p:val>
                                            <p:fltVal val="0"/>
                                          </p:val>
                                        </p:tav>
                                        <p:tav tm="100000">
                                          <p:val>
                                            <p:fltVal val="1"/>
                                          </p:val>
                                        </p:tav>
                                      </p:tavLst>
                                    </p:anim>
                                    <p:anim calcmode="lin" valueType="num">
                                      <p:cBhvr>
                                        <p:cTn id="148" dur="164" tmFilter="0, 0; 0.125,0.2665; 0.25,0.4; 0.375,0.465; 0.5,0.5;  0.625,0.535; 0.75,0.6; 0.875,0.7335; 1,1">
                                          <p:stCondLst>
                                            <p:cond delay="1656"/>
                                          </p:stCondLst>
                                        </p:cTn>
                                        <p:tgtEl>
                                          <p:spTgt spid="17"/>
                                        </p:tgtEl>
                                        <p:attrNameLst>
                                          <p:attrName>ppt_y</p:attrName>
                                        </p:attrNameLst>
                                      </p:cBhvr>
                                      <p:tavLst>
                                        <p:tav tm="0" fmla="#ppt_y-sin(pi*$)/81">
                                          <p:val>
                                            <p:fltVal val="0"/>
                                          </p:val>
                                        </p:tav>
                                        <p:tav tm="100000">
                                          <p:val>
                                            <p:fltVal val="1"/>
                                          </p:val>
                                        </p:tav>
                                      </p:tavLst>
                                    </p:anim>
                                    <p:animScale>
                                      <p:cBhvr>
                                        <p:cTn id="149" dur="26">
                                          <p:stCondLst>
                                            <p:cond delay="650"/>
                                          </p:stCondLst>
                                        </p:cTn>
                                        <p:tgtEl>
                                          <p:spTgt spid="17"/>
                                        </p:tgtEl>
                                      </p:cBhvr>
                                      <p:to x="100000" y="60000"/>
                                    </p:animScale>
                                    <p:animScale>
                                      <p:cBhvr>
                                        <p:cTn id="150" dur="166" decel="50000">
                                          <p:stCondLst>
                                            <p:cond delay="676"/>
                                          </p:stCondLst>
                                        </p:cTn>
                                        <p:tgtEl>
                                          <p:spTgt spid="17"/>
                                        </p:tgtEl>
                                      </p:cBhvr>
                                      <p:to x="100000" y="100000"/>
                                    </p:animScale>
                                    <p:animScale>
                                      <p:cBhvr>
                                        <p:cTn id="151" dur="26">
                                          <p:stCondLst>
                                            <p:cond delay="1312"/>
                                          </p:stCondLst>
                                        </p:cTn>
                                        <p:tgtEl>
                                          <p:spTgt spid="17"/>
                                        </p:tgtEl>
                                      </p:cBhvr>
                                      <p:to x="100000" y="80000"/>
                                    </p:animScale>
                                    <p:animScale>
                                      <p:cBhvr>
                                        <p:cTn id="152" dur="166" decel="50000">
                                          <p:stCondLst>
                                            <p:cond delay="1338"/>
                                          </p:stCondLst>
                                        </p:cTn>
                                        <p:tgtEl>
                                          <p:spTgt spid="17"/>
                                        </p:tgtEl>
                                      </p:cBhvr>
                                      <p:to x="100000" y="100000"/>
                                    </p:animScale>
                                    <p:animScale>
                                      <p:cBhvr>
                                        <p:cTn id="153" dur="26">
                                          <p:stCondLst>
                                            <p:cond delay="1642"/>
                                          </p:stCondLst>
                                        </p:cTn>
                                        <p:tgtEl>
                                          <p:spTgt spid="17"/>
                                        </p:tgtEl>
                                      </p:cBhvr>
                                      <p:to x="100000" y="90000"/>
                                    </p:animScale>
                                    <p:animScale>
                                      <p:cBhvr>
                                        <p:cTn id="154" dur="166" decel="50000">
                                          <p:stCondLst>
                                            <p:cond delay="1668"/>
                                          </p:stCondLst>
                                        </p:cTn>
                                        <p:tgtEl>
                                          <p:spTgt spid="17"/>
                                        </p:tgtEl>
                                      </p:cBhvr>
                                      <p:to x="100000" y="100000"/>
                                    </p:animScale>
                                    <p:animScale>
                                      <p:cBhvr>
                                        <p:cTn id="155" dur="26">
                                          <p:stCondLst>
                                            <p:cond delay="1808"/>
                                          </p:stCondLst>
                                        </p:cTn>
                                        <p:tgtEl>
                                          <p:spTgt spid="17"/>
                                        </p:tgtEl>
                                      </p:cBhvr>
                                      <p:to x="100000" y="95000"/>
                                    </p:animScale>
                                    <p:animScale>
                                      <p:cBhvr>
                                        <p:cTn id="156" dur="166" decel="50000">
                                          <p:stCondLst>
                                            <p:cond delay="1834"/>
                                          </p:stCondLst>
                                        </p:cTn>
                                        <p:tgtEl>
                                          <p:spTgt spid="17"/>
                                        </p:tgtEl>
                                      </p:cBhvr>
                                      <p:to x="100000" y="100000"/>
                                    </p:animScale>
                                  </p:childTnLst>
                                </p:cTn>
                              </p:par>
                              <p:par>
                                <p:cTn id="157" presetID="24" presetClass="path" presetSubtype="0" accel="50000" decel="50000" fill="hold" nodeType="withEffect">
                                  <p:stCondLst>
                                    <p:cond delay="0"/>
                                  </p:stCondLst>
                                  <p:childTnLst>
                                    <p:animMotion origin="layout" path="M -0.23993 0.05185 C -0.21701 0.05324 -0.19791 0.06389 -0.18784 0.07986 L -0.16493 0.11713 C -0.15989 0.12523 -0.15191 0.12917 -0.14201 0.12917 C -0.12795 0.12917 -0.11597 0.11852 -0.11493 0.10255 C -0.11597 0.08912 -0.12795 0.07708 -0.14201 0.07708 C -0.15191 0.07708 -0.15989 0.08241 -0.16493 0.08912 L -0.18784 0.12662 C -0.19791 0.14259 -0.21701 0.15324 -0.23993 0.15463 C -0.26284 0.15324 -0.28194 0.14259 -0.29201 0.12662 L -0.31493 0.08912 C -0.31996 0.08241 -0.32795 0.07708 -0.33784 0.07708 C -0.35191 0.07708 -0.36388 0.08912 -0.36493 0.10255 C -0.36388 0.11852 -0.35191 0.12917 -0.33784 0.12917 C -0.32795 0.12917 -0.31996 0.12523 -0.31493 0.11713 L -0.29201 0.07986 C -0.28194 0.06389 -0.26284 0.05324 -0.23993 0.05185 Z " pathEditMode="relative" rAng="0" ptsTypes="fFffffFffFffffFff">
                                      <p:cBhvr>
                                        <p:cTn id="158" dur="2000" fill="hold"/>
                                        <p:tgtEl>
                                          <p:spTgt spid="16"/>
                                        </p:tgtEl>
                                        <p:attrNameLst>
                                          <p:attrName>ppt_x</p:attrName>
                                          <p:attrName>ppt_y</p:attrName>
                                        </p:attrNameLst>
                                      </p:cBhvr>
                                      <p:rCtr x="0" y="51"/>
                                    </p:animMotion>
                                  </p:childTnLst>
                                </p:cTn>
                              </p:par>
                              <p:par>
                                <p:cTn id="159" presetID="45" presetClass="path" presetSubtype="0" accel="50000" decel="50000" fill="hold" nodeType="withEffect">
                                  <p:stCondLst>
                                    <p:cond delay="0"/>
                                  </p:stCondLst>
                                  <p:childTnLst>
                                    <p:animMotion origin="layout" path="M -0.25 -3.33333E-6 L -0.23298 -3.33333E-6 C -0.225 -3.33333E-6 -0.21597 -0.01875 -0.20798 -0.02129 C -0.20208 -0.02129 -0.19097 -0.00393 -0.18593 -0.00393 C -0.17899 -0.00393 -0.17205 -0.00926 -0.15902 -0.00926 L -0.15 -0.21597 L -0.13993 0.03334 L -0.12795 -3.33333E-6 L -0.11805 -0.00926 L -0.09392 -0.00139 C -0.08298 -0.00532 -0.07395 -0.02268 -0.06302 -0.02939 C -0.05902 -0.03055 -0.05 -0.03194 -0.04392 -0.02939 C -0.03802 -0.02662 -0.03298 -0.0081 -0.03107 -0.00671 C -0.02795 -0.00139 -0.021 -0.00671 -0.01701 -0.00393 L -0.01093 -3.33333E-6 L -3.33333E-6 -3.33333E-6 " pathEditMode="relative" rAng="0" ptsTypes="FfffFFFFFffffFFF">
                                      <p:cBhvr>
                                        <p:cTn id="160" dur="2000" fill="hold"/>
                                        <p:tgtEl>
                                          <p:spTgt spid="17"/>
                                        </p:tgtEl>
                                        <p:attrNameLst>
                                          <p:attrName>ppt_x</p:attrName>
                                          <p:attrName>ppt_y</p:attrName>
                                        </p:attrNameLst>
                                      </p:cBhvr>
                                      <p:rCtr x="125" y="-91"/>
                                    </p:animMotion>
                                  </p:childTnLst>
                                </p:cTn>
                              </p:par>
                              <p:par>
                                <p:cTn id="161" presetID="26" presetClass="entr" presetSubtype="0" fill="hold" nodeType="withEffect">
                                  <p:stCondLst>
                                    <p:cond delay="0"/>
                                  </p:stCondLst>
                                  <p:childTnLst>
                                    <p:set>
                                      <p:cBhvr>
                                        <p:cTn id="162" dur="1" fill="hold">
                                          <p:stCondLst>
                                            <p:cond delay="0"/>
                                          </p:stCondLst>
                                        </p:cTn>
                                        <p:tgtEl>
                                          <p:spTgt spid="18"/>
                                        </p:tgtEl>
                                        <p:attrNameLst>
                                          <p:attrName>style.visibility</p:attrName>
                                        </p:attrNameLst>
                                      </p:cBhvr>
                                      <p:to>
                                        <p:strVal val="visible"/>
                                      </p:to>
                                    </p:set>
                                    <p:animEffect transition="in" filter="wipe(down)">
                                      <p:cBhvr>
                                        <p:cTn id="163" dur="580">
                                          <p:stCondLst>
                                            <p:cond delay="0"/>
                                          </p:stCondLst>
                                        </p:cTn>
                                        <p:tgtEl>
                                          <p:spTgt spid="18"/>
                                        </p:tgtEl>
                                      </p:cBhvr>
                                    </p:animEffect>
                                    <p:anim calcmode="lin" valueType="num">
                                      <p:cBhvr>
                                        <p:cTn id="164" dur="1822" tmFilter="0,0; 0.14,0.36; 0.43,0.73; 0.71,0.91; 1.0,1.0">
                                          <p:stCondLst>
                                            <p:cond delay="0"/>
                                          </p:stCondLst>
                                        </p:cTn>
                                        <p:tgtEl>
                                          <p:spTgt spid="18"/>
                                        </p:tgtEl>
                                        <p:attrNameLst>
                                          <p:attrName>ppt_x</p:attrName>
                                        </p:attrNameLst>
                                      </p:cBhvr>
                                      <p:tavLst>
                                        <p:tav tm="0">
                                          <p:val>
                                            <p:strVal val="#ppt_x-0.25"/>
                                          </p:val>
                                        </p:tav>
                                        <p:tav tm="100000">
                                          <p:val>
                                            <p:strVal val="#ppt_x"/>
                                          </p:val>
                                        </p:tav>
                                      </p:tavLst>
                                    </p:anim>
                                    <p:anim calcmode="lin" valueType="num">
                                      <p:cBhvr>
                                        <p:cTn id="165" dur="664" tmFilter="0.0,0.0; 0.25,0.07; 0.50,0.2; 0.75,0.467; 1.0,1.0">
                                          <p:stCondLst>
                                            <p:cond delay="0"/>
                                          </p:stCondLst>
                                        </p:cTn>
                                        <p:tgtEl>
                                          <p:spTgt spid="18"/>
                                        </p:tgtEl>
                                        <p:attrNameLst>
                                          <p:attrName>ppt_y</p:attrName>
                                        </p:attrNameLst>
                                      </p:cBhvr>
                                      <p:tavLst>
                                        <p:tav tm="0" fmla="#ppt_y-sin(pi*$)/3">
                                          <p:val>
                                            <p:fltVal val="0.5"/>
                                          </p:val>
                                        </p:tav>
                                        <p:tav tm="100000">
                                          <p:val>
                                            <p:fltVal val="1"/>
                                          </p:val>
                                        </p:tav>
                                      </p:tavLst>
                                    </p:anim>
                                    <p:anim calcmode="lin" valueType="num">
                                      <p:cBhvr>
                                        <p:cTn id="166" dur="664" tmFilter="0, 0; 0.125,0.2665; 0.25,0.4; 0.375,0.465; 0.5,0.5;  0.625,0.535; 0.75,0.6; 0.875,0.7335; 1,1">
                                          <p:stCondLst>
                                            <p:cond delay="664"/>
                                          </p:stCondLst>
                                        </p:cTn>
                                        <p:tgtEl>
                                          <p:spTgt spid="18"/>
                                        </p:tgtEl>
                                        <p:attrNameLst>
                                          <p:attrName>ppt_y</p:attrName>
                                        </p:attrNameLst>
                                      </p:cBhvr>
                                      <p:tavLst>
                                        <p:tav tm="0" fmla="#ppt_y-sin(pi*$)/9">
                                          <p:val>
                                            <p:fltVal val="0"/>
                                          </p:val>
                                        </p:tav>
                                        <p:tav tm="100000">
                                          <p:val>
                                            <p:fltVal val="1"/>
                                          </p:val>
                                        </p:tav>
                                      </p:tavLst>
                                    </p:anim>
                                    <p:anim calcmode="lin" valueType="num">
                                      <p:cBhvr>
                                        <p:cTn id="167" dur="332" tmFilter="0, 0; 0.125,0.2665; 0.25,0.4; 0.375,0.465; 0.5,0.5;  0.625,0.535; 0.75,0.6; 0.875,0.7335; 1,1">
                                          <p:stCondLst>
                                            <p:cond delay="1324"/>
                                          </p:stCondLst>
                                        </p:cTn>
                                        <p:tgtEl>
                                          <p:spTgt spid="18"/>
                                        </p:tgtEl>
                                        <p:attrNameLst>
                                          <p:attrName>ppt_y</p:attrName>
                                        </p:attrNameLst>
                                      </p:cBhvr>
                                      <p:tavLst>
                                        <p:tav tm="0" fmla="#ppt_y-sin(pi*$)/27">
                                          <p:val>
                                            <p:fltVal val="0"/>
                                          </p:val>
                                        </p:tav>
                                        <p:tav tm="100000">
                                          <p:val>
                                            <p:fltVal val="1"/>
                                          </p:val>
                                        </p:tav>
                                      </p:tavLst>
                                    </p:anim>
                                    <p:anim calcmode="lin" valueType="num">
                                      <p:cBhvr>
                                        <p:cTn id="168" dur="164" tmFilter="0, 0; 0.125,0.2665; 0.25,0.4; 0.375,0.465; 0.5,0.5;  0.625,0.535; 0.75,0.6; 0.875,0.7335; 1,1">
                                          <p:stCondLst>
                                            <p:cond delay="1656"/>
                                          </p:stCondLst>
                                        </p:cTn>
                                        <p:tgtEl>
                                          <p:spTgt spid="18"/>
                                        </p:tgtEl>
                                        <p:attrNameLst>
                                          <p:attrName>ppt_y</p:attrName>
                                        </p:attrNameLst>
                                      </p:cBhvr>
                                      <p:tavLst>
                                        <p:tav tm="0" fmla="#ppt_y-sin(pi*$)/81">
                                          <p:val>
                                            <p:fltVal val="0"/>
                                          </p:val>
                                        </p:tav>
                                        <p:tav tm="100000">
                                          <p:val>
                                            <p:fltVal val="1"/>
                                          </p:val>
                                        </p:tav>
                                      </p:tavLst>
                                    </p:anim>
                                    <p:animScale>
                                      <p:cBhvr>
                                        <p:cTn id="169" dur="26">
                                          <p:stCondLst>
                                            <p:cond delay="650"/>
                                          </p:stCondLst>
                                        </p:cTn>
                                        <p:tgtEl>
                                          <p:spTgt spid="18"/>
                                        </p:tgtEl>
                                      </p:cBhvr>
                                      <p:to x="100000" y="60000"/>
                                    </p:animScale>
                                    <p:animScale>
                                      <p:cBhvr>
                                        <p:cTn id="170" dur="166" decel="50000">
                                          <p:stCondLst>
                                            <p:cond delay="676"/>
                                          </p:stCondLst>
                                        </p:cTn>
                                        <p:tgtEl>
                                          <p:spTgt spid="18"/>
                                        </p:tgtEl>
                                      </p:cBhvr>
                                      <p:to x="100000" y="100000"/>
                                    </p:animScale>
                                    <p:animScale>
                                      <p:cBhvr>
                                        <p:cTn id="171" dur="26">
                                          <p:stCondLst>
                                            <p:cond delay="1312"/>
                                          </p:stCondLst>
                                        </p:cTn>
                                        <p:tgtEl>
                                          <p:spTgt spid="18"/>
                                        </p:tgtEl>
                                      </p:cBhvr>
                                      <p:to x="100000" y="80000"/>
                                    </p:animScale>
                                    <p:animScale>
                                      <p:cBhvr>
                                        <p:cTn id="172" dur="166" decel="50000">
                                          <p:stCondLst>
                                            <p:cond delay="1338"/>
                                          </p:stCondLst>
                                        </p:cTn>
                                        <p:tgtEl>
                                          <p:spTgt spid="18"/>
                                        </p:tgtEl>
                                      </p:cBhvr>
                                      <p:to x="100000" y="100000"/>
                                    </p:animScale>
                                    <p:animScale>
                                      <p:cBhvr>
                                        <p:cTn id="173" dur="26">
                                          <p:stCondLst>
                                            <p:cond delay="1642"/>
                                          </p:stCondLst>
                                        </p:cTn>
                                        <p:tgtEl>
                                          <p:spTgt spid="18"/>
                                        </p:tgtEl>
                                      </p:cBhvr>
                                      <p:to x="100000" y="90000"/>
                                    </p:animScale>
                                    <p:animScale>
                                      <p:cBhvr>
                                        <p:cTn id="174" dur="166" decel="50000">
                                          <p:stCondLst>
                                            <p:cond delay="1668"/>
                                          </p:stCondLst>
                                        </p:cTn>
                                        <p:tgtEl>
                                          <p:spTgt spid="18"/>
                                        </p:tgtEl>
                                      </p:cBhvr>
                                      <p:to x="100000" y="100000"/>
                                    </p:animScale>
                                    <p:animScale>
                                      <p:cBhvr>
                                        <p:cTn id="175" dur="26">
                                          <p:stCondLst>
                                            <p:cond delay="1808"/>
                                          </p:stCondLst>
                                        </p:cTn>
                                        <p:tgtEl>
                                          <p:spTgt spid="18"/>
                                        </p:tgtEl>
                                      </p:cBhvr>
                                      <p:to x="100000" y="95000"/>
                                    </p:animScale>
                                    <p:animScale>
                                      <p:cBhvr>
                                        <p:cTn id="176" dur="166" decel="50000">
                                          <p:stCondLst>
                                            <p:cond delay="1834"/>
                                          </p:stCondLst>
                                        </p:cTn>
                                        <p:tgtEl>
                                          <p:spTgt spid="18"/>
                                        </p:tgtEl>
                                      </p:cBhvr>
                                      <p:to x="100000" y="100000"/>
                                    </p:animScale>
                                  </p:childTnLst>
                                </p:cTn>
                              </p:par>
                              <p:par>
                                <p:cTn id="177" presetID="26" presetClass="entr" presetSubtype="0" fill="hold" nodeType="withEffect">
                                  <p:stCondLst>
                                    <p:cond delay="0"/>
                                  </p:stCondLst>
                                  <p:childTnLst>
                                    <p:set>
                                      <p:cBhvr>
                                        <p:cTn id="178" dur="1" fill="hold">
                                          <p:stCondLst>
                                            <p:cond delay="0"/>
                                          </p:stCondLst>
                                        </p:cTn>
                                        <p:tgtEl>
                                          <p:spTgt spid="19"/>
                                        </p:tgtEl>
                                        <p:attrNameLst>
                                          <p:attrName>style.visibility</p:attrName>
                                        </p:attrNameLst>
                                      </p:cBhvr>
                                      <p:to>
                                        <p:strVal val="visible"/>
                                      </p:to>
                                    </p:set>
                                    <p:animEffect transition="in" filter="wipe(down)">
                                      <p:cBhvr>
                                        <p:cTn id="179" dur="580">
                                          <p:stCondLst>
                                            <p:cond delay="0"/>
                                          </p:stCondLst>
                                        </p:cTn>
                                        <p:tgtEl>
                                          <p:spTgt spid="19"/>
                                        </p:tgtEl>
                                      </p:cBhvr>
                                    </p:animEffect>
                                    <p:anim calcmode="lin" valueType="num">
                                      <p:cBhvr>
                                        <p:cTn id="180" dur="1822" tmFilter="0,0; 0.14,0.36; 0.43,0.73; 0.71,0.91; 1.0,1.0">
                                          <p:stCondLst>
                                            <p:cond delay="0"/>
                                          </p:stCondLst>
                                        </p:cTn>
                                        <p:tgtEl>
                                          <p:spTgt spid="19"/>
                                        </p:tgtEl>
                                        <p:attrNameLst>
                                          <p:attrName>ppt_x</p:attrName>
                                        </p:attrNameLst>
                                      </p:cBhvr>
                                      <p:tavLst>
                                        <p:tav tm="0">
                                          <p:val>
                                            <p:strVal val="#ppt_x-0.25"/>
                                          </p:val>
                                        </p:tav>
                                        <p:tav tm="100000">
                                          <p:val>
                                            <p:strVal val="#ppt_x"/>
                                          </p:val>
                                        </p:tav>
                                      </p:tavLst>
                                    </p:anim>
                                    <p:anim calcmode="lin" valueType="num">
                                      <p:cBhvr>
                                        <p:cTn id="181" dur="664" tmFilter="0.0,0.0; 0.25,0.07; 0.50,0.2; 0.75,0.467; 1.0,1.0">
                                          <p:stCondLst>
                                            <p:cond delay="0"/>
                                          </p:stCondLst>
                                        </p:cTn>
                                        <p:tgtEl>
                                          <p:spTgt spid="19"/>
                                        </p:tgtEl>
                                        <p:attrNameLst>
                                          <p:attrName>ppt_y</p:attrName>
                                        </p:attrNameLst>
                                      </p:cBhvr>
                                      <p:tavLst>
                                        <p:tav tm="0" fmla="#ppt_y-sin(pi*$)/3">
                                          <p:val>
                                            <p:fltVal val="0.5"/>
                                          </p:val>
                                        </p:tav>
                                        <p:tav tm="100000">
                                          <p:val>
                                            <p:fltVal val="1"/>
                                          </p:val>
                                        </p:tav>
                                      </p:tavLst>
                                    </p:anim>
                                    <p:anim calcmode="lin" valueType="num">
                                      <p:cBhvr>
                                        <p:cTn id="182" dur="664" tmFilter="0, 0; 0.125,0.2665; 0.25,0.4; 0.375,0.465; 0.5,0.5;  0.625,0.535; 0.75,0.6; 0.875,0.7335; 1,1">
                                          <p:stCondLst>
                                            <p:cond delay="664"/>
                                          </p:stCondLst>
                                        </p:cTn>
                                        <p:tgtEl>
                                          <p:spTgt spid="19"/>
                                        </p:tgtEl>
                                        <p:attrNameLst>
                                          <p:attrName>ppt_y</p:attrName>
                                        </p:attrNameLst>
                                      </p:cBhvr>
                                      <p:tavLst>
                                        <p:tav tm="0" fmla="#ppt_y-sin(pi*$)/9">
                                          <p:val>
                                            <p:fltVal val="0"/>
                                          </p:val>
                                        </p:tav>
                                        <p:tav tm="100000">
                                          <p:val>
                                            <p:fltVal val="1"/>
                                          </p:val>
                                        </p:tav>
                                      </p:tavLst>
                                    </p:anim>
                                    <p:anim calcmode="lin" valueType="num">
                                      <p:cBhvr>
                                        <p:cTn id="183" dur="332" tmFilter="0, 0; 0.125,0.2665; 0.25,0.4; 0.375,0.465; 0.5,0.5;  0.625,0.535; 0.75,0.6; 0.875,0.7335; 1,1">
                                          <p:stCondLst>
                                            <p:cond delay="1324"/>
                                          </p:stCondLst>
                                        </p:cTn>
                                        <p:tgtEl>
                                          <p:spTgt spid="19"/>
                                        </p:tgtEl>
                                        <p:attrNameLst>
                                          <p:attrName>ppt_y</p:attrName>
                                        </p:attrNameLst>
                                      </p:cBhvr>
                                      <p:tavLst>
                                        <p:tav tm="0" fmla="#ppt_y-sin(pi*$)/27">
                                          <p:val>
                                            <p:fltVal val="0"/>
                                          </p:val>
                                        </p:tav>
                                        <p:tav tm="100000">
                                          <p:val>
                                            <p:fltVal val="1"/>
                                          </p:val>
                                        </p:tav>
                                      </p:tavLst>
                                    </p:anim>
                                    <p:anim calcmode="lin" valueType="num">
                                      <p:cBhvr>
                                        <p:cTn id="184" dur="164" tmFilter="0, 0; 0.125,0.2665; 0.25,0.4; 0.375,0.465; 0.5,0.5;  0.625,0.535; 0.75,0.6; 0.875,0.7335; 1,1">
                                          <p:stCondLst>
                                            <p:cond delay="1656"/>
                                          </p:stCondLst>
                                        </p:cTn>
                                        <p:tgtEl>
                                          <p:spTgt spid="19"/>
                                        </p:tgtEl>
                                        <p:attrNameLst>
                                          <p:attrName>ppt_y</p:attrName>
                                        </p:attrNameLst>
                                      </p:cBhvr>
                                      <p:tavLst>
                                        <p:tav tm="0" fmla="#ppt_y-sin(pi*$)/81">
                                          <p:val>
                                            <p:fltVal val="0"/>
                                          </p:val>
                                        </p:tav>
                                        <p:tav tm="100000">
                                          <p:val>
                                            <p:fltVal val="1"/>
                                          </p:val>
                                        </p:tav>
                                      </p:tavLst>
                                    </p:anim>
                                    <p:animScale>
                                      <p:cBhvr>
                                        <p:cTn id="185" dur="26">
                                          <p:stCondLst>
                                            <p:cond delay="650"/>
                                          </p:stCondLst>
                                        </p:cTn>
                                        <p:tgtEl>
                                          <p:spTgt spid="19"/>
                                        </p:tgtEl>
                                      </p:cBhvr>
                                      <p:to x="100000" y="60000"/>
                                    </p:animScale>
                                    <p:animScale>
                                      <p:cBhvr>
                                        <p:cTn id="186" dur="166" decel="50000">
                                          <p:stCondLst>
                                            <p:cond delay="676"/>
                                          </p:stCondLst>
                                        </p:cTn>
                                        <p:tgtEl>
                                          <p:spTgt spid="19"/>
                                        </p:tgtEl>
                                      </p:cBhvr>
                                      <p:to x="100000" y="100000"/>
                                    </p:animScale>
                                    <p:animScale>
                                      <p:cBhvr>
                                        <p:cTn id="187" dur="26">
                                          <p:stCondLst>
                                            <p:cond delay="1312"/>
                                          </p:stCondLst>
                                        </p:cTn>
                                        <p:tgtEl>
                                          <p:spTgt spid="19"/>
                                        </p:tgtEl>
                                      </p:cBhvr>
                                      <p:to x="100000" y="80000"/>
                                    </p:animScale>
                                    <p:animScale>
                                      <p:cBhvr>
                                        <p:cTn id="188" dur="166" decel="50000">
                                          <p:stCondLst>
                                            <p:cond delay="1338"/>
                                          </p:stCondLst>
                                        </p:cTn>
                                        <p:tgtEl>
                                          <p:spTgt spid="19"/>
                                        </p:tgtEl>
                                      </p:cBhvr>
                                      <p:to x="100000" y="100000"/>
                                    </p:animScale>
                                    <p:animScale>
                                      <p:cBhvr>
                                        <p:cTn id="189" dur="26">
                                          <p:stCondLst>
                                            <p:cond delay="1642"/>
                                          </p:stCondLst>
                                        </p:cTn>
                                        <p:tgtEl>
                                          <p:spTgt spid="19"/>
                                        </p:tgtEl>
                                      </p:cBhvr>
                                      <p:to x="100000" y="90000"/>
                                    </p:animScale>
                                    <p:animScale>
                                      <p:cBhvr>
                                        <p:cTn id="190" dur="166" decel="50000">
                                          <p:stCondLst>
                                            <p:cond delay="1668"/>
                                          </p:stCondLst>
                                        </p:cTn>
                                        <p:tgtEl>
                                          <p:spTgt spid="19"/>
                                        </p:tgtEl>
                                      </p:cBhvr>
                                      <p:to x="100000" y="100000"/>
                                    </p:animScale>
                                    <p:animScale>
                                      <p:cBhvr>
                                        <p:cTn id="191" dur="26">
                                          <p:stCondLst>
                                            <p:cond delay="1808"/>
                                          </p:stCondLst>
                                        </p:cTn>
                                        <p:tgtEl>
                                          <p:spTgt spid="19"/>
                                        </p:tgtEl>
                                      </p:cBhvr>
                                      <p:to x="100000" y="95000"/>
                                    </p:animScale>
                                    <p:animScale>
                                      <p:cBhvr>
                                        <p:cTn id="192" dur="166" decel="50000">
                                          <p:stCondLst>
                                            <p:cond delay="1834"/>
                                          </p:stCondLst>
                                        </p:cTn>
                                        <p:tgtEl>
                                          <p:spTgt spid="19"/>
                                        </p:tgtEl>
                                      </p:cBhvr>
                                      <p:to x="100000" y="100000"/>
                                    </p:animScale>
                                  </p:childTnLst>
                                </p:cTn>
                              </p:par>
                              <p:par>
                                <p:cTn id="193" presetID="24" presetClass="path" presetSubtype="0" accel="50000" decel="50000" fill="hold" nodeType="withEffect">
                                  <p:stCondLst>
                                    <p:cond delay="0"/>
                                  </p:stCondLst>
                                  <p:childTnLst>
                                    <p:animMotion origin="layout" path="M 3.33333E-6 -2.22222E-6 C 0.02291 0.00139 0.04201 0.01204 0.05208 0.02801 L 0.075 0.06528 C 0.08003 0.07338 0.08802 0.07732 0.09791 0.07732 C 0.11198 0.07732 0.12396 0.06667 0.125 0.0507 C 0.12396 0.03727 0.11198 0.02523 0.09791 0.02523 C 0.08802 0.02523 0.08003 0.03056 0.075 0.03727 L 0.05208 0.07477 C 0.04201 0.09074 0.02291 0.10139 3.33333E-6 0.10278 C -0.02292 0.10139 -0.04202 0.09074 -0.05209 0.07477 L -0.075 0.03727 C -0.08004 0.03056 -0.08802 0.02523 -0.09792 0.02523 C -0.11198 0.02523 -0.12396 0.03727 -0.125 0.0507 C -0.12396 0.06667 -0.11198 0.07732 -0.09792 0.07732 C -0.08802 0.07732 -0.08004 0.07338 -0.075 0.06528 L -0.05209 0.02801 C -0.04202 0.01204 -0.02292 0.00139 3.33333E-6 -2.22222E-6 Z " pathEditMode="relative" rAng="0" ptsTypes="fFffffFffFffffFff">
                                      <p:cBhvr>
                                        <p:cTn id="194" dur="2000" fill="hold"/>
                                        <p:tgtEl>
                                          <p:spTgt spid="18"/>
                                        </p:tgtEl>
                                        <p:attrNameLst>
                                          <p:attrName>ppt_x</p:attrName>
                                          <p:attrName>ppt_y</p:attrName>
                                        </p:attrNameLst>
                                      </p:cBhvr>
                                      <p:rCtr x="0" y="51"/>
                                    </p:animMotion>
                                  </p:childTnLst>
                                </p:cTn>
                              </p:par>
                              <p:par>
                                <p:cTn id="195" presetID="45" presetClass="path" presetSubtype="0" accel="50000" decel="50000" fill="hold" nodeType="withEffect">
                                  <p:stCondLst>
                                    <p:cond delay="0"/>
                                  </p:stCondLst>
                                  <p:childTnLst>
                                    <p:animMotion origin="layout" path="M -0.25 -3.33333E-6 L -0.23298 -3.33333E-6 C -0.225 -3.33333E-6 -0.21597 -0.01875 -0.20798 -0.02129 C -0.20208 -0.02129 -0.19097 -0.00393 -0.18593 -0.00393 C -0.17899 -0.00393 -0.17205 -0.00926 -0.15902 -0.00926 L -0.15 -0.21597 L -0.13993 0.03334 L -0.12795 -3.33333E-6 L -0.11805 -0.00926 L -0.09392 -0.00139 C -0.08298 -0.00532 -0.07395 -0.02268 -0.06302 -0.02939 C -0.05902 -0.03055 -0.05 -0.03194 -0.04392 -0.02939 C -0.03802 -0.02662 -0.03298 -0.0081 -0.03107 -0.00671 C -0.02795 -0.00139 -0.021 -0.00671 -0.01701 -0.00393 L -0.01093 -3.33333E-6 L -3.33333E-6 -3.33333E-6 " pathEditMode="relative" rAng="0" ptsTypes="FfffFFFFFffffFFF">
                                      <p:cBhvr>
                                        <p:cTn id="196" dur="2000" fill="hold"/>
                                        <p:tgtEl>
                                          <p:spTgt spid="19"/>
                                        </p:tgtEl>
                                        <p:attrNameLst>
                                          <p:attrName>ppt_x</p:attrName>
                                          <p:attrName>ppt_y</p:attrName>
                                        </p:attrNameLst>
                                      </p:cBhvr>
                                      <p:rCtr x="125" y="-91"/>
                                    </p:animMotion>
                                  </p:childTnLst>
                                </p:cTn>
                              </p:par>
                              <p:par>
                                <p:cTn id="197" presetID="26" presetClass="entr" presetSubtype="0" fill="hold" nodeType="withEffect">
                                  <p:stCondLst>
                                    <p:cond delay="0"/>
                                  </p:stCondLst>
                                  <p:childTnLst>
                                    <p:set>
                                      <p:cBhvr>
                                        <p:cTn id="198" dur="1" fill="hold">
                                          <p:stCondLst>
                                            <p:cond delay="0"/>
                                          </p:stCondLst>
                                        </p:cTn>
                                        <p:tgtEl>
                                          <p:spTgt spid="21"/>
                                        </p:tgtEl>
                                        <p:attrNameLst>
                                          <p:attrName>style.visibility</p:attrName>
                                        </p:attrNameLst>
                                      </p:cBhvr>
                                      <p:to>
                                        <p:strVal val="visible"/>
                                      </p:to>
                                    </p:set>
                                    <p:animEffect transition="in" filter="wipe(down)">
                                      <p:cBhvr>
                                        <p:cTn id="199" dur="580">
                                          <p:stCondLst>
                                            <p:cond delay="0"/>
                                          </p:stCondLst>
                                        </p:cTn>
                                        <p:tgtEl>
                                          <p:spTgt spid="21"/>
                                        </p:tgtEl>
                                      </p:cBhvr>
                                    </p:animEffect>
                                    <p:anim calcmode="lin" valueType="num">
                                      <p:cBhvr>
                                        <p:cTn id="200" dur="1822" tmFilter="0,0; 0.14,0.36; 0.43,0.73; 0.71,0.91; 1.0,1.0">
                                          <p:stCondLst>
                                            <p:cond delay="0"/>
                                          </p:stCondLst>
                                        </p:cTn>
                                        <p:tgtEl>
                                          <p:spTgt spid="21"/>
                                        </p:tgtEl>
                                        <p:attrNameLst>
                                          <p:attrName>ppt_x</p:attrName>
                                        </p:attrNameLst>
                                      </p:cBhvr>
                                      <p:tavLst>
                                        <p:tav tm="0">
                                          <p:val>
                                            <p:strVal val="#ppt_x-0.25"/>
                                          </p:val>
                                        </p:tav>
                                        <p:tav tm="100000">
                                          <p:val>
                                            <p:strVal val="#ppt_x"/>
                                          </p:val>
                                        </p:tav>
                                      </p:tavLst>
                                    </p:anim>
                                    <p:anim calcmode="lin" valueType="num">
                                      <p:cBhvr>
                                        <p:cTn id="201" dur="664" tmFilter="0.0,0.0; 0.25,0.07; 0.50,0.2; 0.75,0.467; 1.0,1.0">
                                          <p:stCondLst>
                                            <p:cond delay="0"/>
                                          </p:stCondLst>
                                        </p:cTn>
                                        <p:tgtEl>
                                          <p:spTgt spid="21"/>
                                        </p:tgtEl>
                                        <p:attrNameLst>
                                          <p:attrName>ppt_y</p:attrName>
                                        </p:attrNameLst>
                                      </p:cBhvr>
                                      <p:tavLst>
                                        <p:tav tm="0" fmla="#ppt_y-sin(pi*$)/3">
                                          <p:val>
                                            <p:fltVal val="0.5"/>
                                          </p:val>
                                        </p:tav>
                                        <p:tav tm="100000">
                                          <p:val>
                                            <p:fltVal val="1"/>
                                          </p:val>
                                        </p:tav>
                                      </p:tavLst>
                                    </p:anim>
                                    <p:anim calcmode="lin" valueType="num">
                                      <p:cBhvr>
                                        <p:cTn id="202" dur="664" tmFilter="0, 0; 0.125,0.2665; 0.25,0.4; 0.375,0.465; 0.5,0.5;  0.625,0.535; 0.75,0.6; 0.875,0.7335; 1,1">
                                          <p:stCondLst>
                                            <p:cond delay="664"/>
                                          </p:stCondLst>
                                        </p:cTn>
                                        <p:tgtEl>
                                          <p:spTgt spid="21"/>
                                        </p:tgtEl>
                                        <p:attrNameLst>
                                          <p:attrName>ppt_y</p:attrName>
                                        </p:attrNameLst>
                                      </p:cBhvr>
                                      <p:tavLst>
                                        <p:tav tm="0" fmla="#ppt_y-sin(pi*$)/9">
                                          <p:val>
                                            <p:fltVal val="0"/>
                                          </p:val>
                                        </p:tav>
                                        <p:tav tm="100000">
                                          <p:val>
                                            <p:fltVal val="1"/>
                                          </p:val>
                                        </p:tav>
                                      </p:tavLst>
                                    </p:anim>
                                    <p:anim calcmode="lin" valueType="num">
                                      <p:cBhvr>
                                        <p:cTn id="203" dur="332" tmFilter="0, 0; 0.125,0.2665; 0.25,0.4; 0.375,0.465; 0.5,0.5;  0.625,0.535; 0.75,0.6; 0.875,0.7335; 1,1">
                                          <p:stCondLst>
                                            <p:cond delay="1324"/>
                                          </p:stCondLst>
                                        </p:cTn>
                                        <p:tgtEl>
                                          <p:spTgt spid="21"/>
                                        </p:tgtEl>
                                        <p:attrNameLst>
                                          <p:attrName>ppt_y</p:attrName>
                                        </p:attrNameLst>
                                      </p:cBhvr>
                                      <p:tavLst>
                                        <p:tav tm="0" fmla="#ppt_y-sin(pi*$)/27">
                                          <p:val>
                                            <p:fltVal val="0"/>
                                          </p:val>
                                        </p:tav>
                                        <p:tav tm="100000">
                                          <p:val>
                                            <p:fltVal val="1"/>
                                          </p:val>
                                        </p:tav>
                                      </p:tavLst>
                                    </p:anim>
                                    <p:anim calcmode="lin" valueType="num">
                                      <p:cBhvr>
                                        <p:cTn id="204" dur="164" tmFilter="0, 0; 0.125,0.2665; 0.25,0.4; 0.375,0.465; 0.5,0.5;  0.625,0.535; 0.75,0.6; 0.875,0.7335; 1,1">
                                          <p:stCondLst>
                                            <p:cond delay="1656"/>
                                          </p:stCondLst>
                                        </p:cTn>
                                        <p:tgtEl>
                                          <p:spTgt spid="21"/>
                                        </p:tgtEl>
                                        <p:attrNameLst>
                                          <p:attrName>ppt_y</p:attrName>
                                        </p:attrNameLst>
                                      </p:cBhvr>
                                      <p:tavLst>
                                        <p:tav tm="0" fmla="#ppt_y-sin(pi*$)/81">
                                          <p:val>
                                            <p:fltVal val="0"/>
                                          </p:val>
                                        </p:tav>
                                        <p:tav tm="100000">
                                          <p:val>
                                            <p:fltVal val="1"/>
                                          </p:val>
                                        </p:tav>
                                      </p:tavLst>
                                    </p:anim>
                                    <p:animScale>
                                      <p:cBhvr>
                                        <p:cTn id="205" dur="26">
                                          <p:stCondLst>
                                            <p:cond delay="650"/>
                                          </p:stCondLst>
                                        </p:cTn>
                                        <p:tgtEl>
                                          <p:spTgt spid="21"/>
                                        </p:tgtEl>
                                      </p:cBhvr>
                                      <p:to x="100000" y="60000"/>
                                    </p:animScale>
                                    <p:animScale>
                                      <p:cBhvr>
                                        <p:cTn id="206" dur="166" decel="50000">
                                          <p:stCondLst>
                                            <p:cond delay="676"/>
                                          </p:stCondLst>
                                        </p:cTn>
                                        <p:tgtEl>
                                          <p:spTgt spid="21"/>
                                        </p:tgtEl>
                                      </p:cBhvr>
                                      <p:to x="100000" y="100000"/>
                                    </p:animScale>
                                    <p:animScale>
                                      <p:cBhvr>
                                        <p:cTn id="207" dur="26">
                                          <p:stCondLst>
                                            <p:cond delay="1312"/>
                                          </p:stCondLst>
                                        </p:cTn>
                                        <p:tgtEl>
                                          <p:spTgt spid="21"/>
                                        </p:tgtEl>
                                      </p:cBhvr>
                                      <p:to x="100000" y="80000"/>
                                    </p:animScale>
                                    <p:animScale>
                                      <p:cBhvr>
                                        <p:cTn id="208" dur="166" decel="50000">
                                          <p:stCondLst>
                                            <p:cond delay="1338"/>
                                          </p:stCondLst>
                                        </p:cTn>
                                        <p:tgtEl>
                                          <p:spTgt spid="21"/>
                                        </p:tgtEl>
                                      </p:cBhvr>
                                      <p:to x="100000" y="100000"/>
                                    </p:animScale>
                                    <p:animScale>
                                      <p:cBhvr>
                                        <p:cTn id="209" dur="26">
                                          <p:stCondLst>
                                            <p:cond delay="1642"/>
                                          </p:stCondLst>
                                        </p:cTn>
                                        <p:tgtEl>
                                          <p:spTgt spid="21"/>
                                        </p:tgtEl>
                                      </p:cBhvr>
                                      <p:to x="100000" y="90000"/>
                                    </p:animScale>
                                    <p:animScale>
                                      <p:cBhvr>
                                        <p:cTn id="210" dur="166" decel="50000">
                                          <p:stCondLst>
                                            <p:cond delay="1668"/>
                                          </p:stCondLst>
                                        </p:cTn>
                                        <p:tgtEl>
                                          <p:spTgt spid="21"/>
                                        </p:tgtEl>
                                      </p:cBhvr>
                                      <p:to x="100000" y="100000"/>
                                    </p:animScale>
                                    <p:animScale>
                                      <p:cBhvr>
                                        <p:cTn id="211" dur="26">
                                          <p:stCondLst>
                                            <p:cond delay="1808"/>
                                          </p:stCondLst>
                                        </p:cTn>
                                        <p:tgtEl>
                                          <p:spTgt spid="21"/>
                                        </p:tgtEl>
                                      </p:cBhvr>
                                      <p:to x="100000" y="95000"/>
                                    </p:animScale>
                                    <p:animScale>
                                      <p:cBhvr>
                                        <p:cTn id="212" dur="166" decel="50000">
                                          <p:stCondLst>
                                            <p:cond delay="1834"/>
                                          </p:stCondLst>
                                        </p:cTn>
                                        <p:tgtEl>
                                          <p:spTgt spid="21"/>
                                        </p:tgtEl>
                                      </p:cBhvr>
                                      <p:to x="100000" y="100000"/>
                                    </p:animScale>
                                  </p:childTnLst>
                                </p:cTn>
                              </p:par>
                              <p:par>
                                <p:cTn id="213" presetID="26" presetClass="entr" presetSubtype="0" fill="hold" nodeType="withEffect">
                                  <p:stCondLst>
                                    <p:cond delay="0"/>
                                  </p:stCondLst>
                                  <p:childTnLst>
                                    <p:set>
                                      <p:cBhvr>
                                        <p:cTn id="214" dur="1" fill="hold">
                                          <p:stCondLst>
                                            <p:cond delay="0"/>
                                          </p:stCondLst>
                                        </p:cTn>
                                        <p:tgtEl>
                                          <p:spTgt spid="20"/>
                                        </p:tgtEl>
                                        <p:attrNameLst>
                                          <p:attrName>style.visibility</p:attrName>
                                        </p:attrNameLst>
                                      </p:cBhvr>
                                      <p:to>
                                        <p:strVal val="visible"/>
                                      </p:to>
                                    </p:set>
                                    <p:animEffect transition="in" filter="wipe(down)">
                                      <p:cBhvr>
                                        <p:cTn id="215" dur="580">
                                          <p:stCondLst>
                                            <p:cond delay="0"/>
                                          </p:stCondLst>
                                        </p:cTn>
                                        <p:tgtEl>
                                          <p:spTgt spid="20"/>
                                        </p:tgtEl>
                                      </p:cBhvr>
                                    </p:animEffect>
                                    <p:anim calcmode="lin" valueType="num">
                                      <p:cBhvr>
                                        <p:cTn id="216" dur="1822" tmFilter="0,0; 0.14,0.36; 0.43,0.73; 0.71,0.91; 1.0,1.0">
                                          <p:stCondLst>
                                            <p:cond delay="0"/>
                                          </p:stCondLst>
                                        </p:cTn>
                                        <p:tgtEl>
                                          <p:spTgt spid="20"/>
                                        </p:tgtEl>
                                        <p:attrNameLst>
                                          <p:attrName>ppt_x</p:attrName>
                                        </p:attrNameLst>
                                      </p:cBhvr>
                                      <p:tavLst>
                                        <p:tav tm="0">
                                          <p:val>
                                            <p:strVal val="#ppt_x-0.25"/>
                                          </p:val>
                                        </p:tav>
                                        <p:tav tm="100000">
                                          <p:val>
                                            <p:strVal val="#ppt_x"/>
                                          </p:val>
                                        </p:tav>
                                      </p:tavLst>
                                    </p:anim>
                                    <p:anim calcmode="lin" valueType="num">
                                      <p:cBhvr>
                                        <p:cTn id="217" dur="664" tmFilter="0.0,0.0; 0.25,0.07; 0.50,0.2; 0.75,0.467; 1.0,1.0">
                                          <p:stCondLst>
                                            <p:cond delay="0"/>
                                          </p:stCondLst>
                                        </p:cTn>
                                        <p:tgtEl>
                                          <p:spTgt spid="20"/>
                                        </p:tgtEl>
                                        <p:attrNameLst>
                                          <p:attrName>ppt_y</p:attrName>
                                        </p:attrNameLst>
                                      </p:cBhvr>
                                      <p:tavLst>
                                        <p:tav tm="0" fmla="#ppt_y-sin(pi*$)/3">
                                          <p:val>
                                            <p:fltVal val="0.5"/>
                                          </p:val>
                                        </p:tav>
                                        <p:tav tm="100000">
                                          <p:val>
                                            <p:fltVal val="1"/>
                                          </p:val>
                                        </p:tav>
                                      </p:tavLst>
                                    </p:anim>
                                    <p:anim calcmode="lin" valueType="num">
                                      <p:cBhvr>
                                        <p:cTn id="218" dur="664" tmFilter="0, 0; 0.125,0.2665; 0.25,0.4; 0.375,0.465; 0.5,0.5;  0.625,0.535; 0.75,0.6; 0.875,0.7335; 1,1">
                                          <p:stCondLst>
                                            <p:cond delay="664"/>
                                          </p:stCondLst>
                                        </p:cTn>
                                        <p:tgtEl>
                                          <p:spTgt spid="20"/>
                                        </p:tgtEl>
                                        <p:attrNameLst>
                                          <p:attrName>ppt_y</p:attrName>
                                        </p:attrNameLst>
                                      </p:cBhvr>
                                      <p:tavLst>
                                        <p:tav tm="0" fmla="#ppt_y-sin(pi*$)/9">
                                          <p:val>
                                            <p:fltVal val="0"/>
                                          </p:val>
                                        </p:tav>
                                        <p:tav tm="100000">
                                          <p:val>
                                            <p:fltVal val="1"/>
                                          </p:val>
                                        </p:tav>
                                      </p:tavLst>
                                    </p:anim>
                                    <p:anim calcmode="lin" valueType="num">
                                      <p:cBhvr>
                                        <p:cTn id="219" dur="332" tmFilter="0, 0; 0.125,0.2665; 0.25,0.4; 0.375,0.465; 0.5,0.5;  0.625,0.535; 0.75,0.6; 0.875,0.7335; 1,1">
                                          <p:stCondLst>
                                            <p:cond delay="1324"/>
                                          </p:stCondLst>
                                        </p:cTn>
                                        <p:tgtEl>
                                          <p:spTgt spid="20"/>
                                        </p:tgtEl>
                                        <p:attrNameLst>
                                          <p:attrName>ppt_y</p:attrName>
                                        </p:attrNameLst>
                                      </p:cBhvr>
                                      <p:tavLst>
                                        <p:tav tm="0" fmla="#ppt_y-sin(pi*$)/27">
                                          <p:val>
                                            <p:fltVal val="0"/>
                                          </p:val>
                                        </p:tav>
                                        <p:tav tm="100000">
                                          <p:val>
                                            <p:fltVal val="1"/>
                                          </p:val>
                                        </p:tav>
                                      </p:tavLst>
                                    </p:anim>
                                    <p:anim calcmode="lin" valueType="num">
                                      <p:cBhvr>
                                        <p:cTn id="220" dur="164" tmFilter="0, 0; 0.125,0.2665; 0.25,0.4; 0.375,0.465; 0.5,0.5;  0.625,0.535; 0.75,0.6; 0.875,0.7335; 1,1">
                                          <p:stCondLst>
                                            <p:cond delay="1656"/>
                                          </p:stCondLst>
                                        </p:cTn>
                                        <p:tgtEl>
                                          <p:spTgt spid="20"/>
                                        </p:tgtEl>
                                        <p:attrNameLst>
                                          <p:attrName>ppt_y</p:attrName>
                                        </p:attrNameLst>
                                      </p:cBhvr>
                                      <p:tavLst>
                                        <p:tav tm="0" fmla="#ppt_y-sin(pi*$)/81">
                                          <p:val>
                                            <p:fltVal val="0"/>
                                          </p:val>
                                        </p:tav>
                                        <p:tav tm="100000">
                                          <p:val>
                                            <p:fltVal val="1"/>
                                          </p:val>
                                        </p:tav>
                                      </p:tavLst>
                                    </p:anim>
                                    <p:animScale>
                                      <p:cBhvr>
                                        <p:cTn id="221" dur="26">
                                          <p:stCondLst>
                                            <p:cond delay="650"/>
                                          </p:stCondLst>
                                        </p:cTn>
                                        <p:tgtEl>
                                          <p:spTgt spid="20"/>
                                        </p:tgtEl>
                                      </p:cBhvr>
                                      <p:to x="100000" y="60000"/>
                                    </p:animScale>
                                    <p:animScale>
                                      <p:cBhvr>
                                        <p:cTn id="222" dur="166" decel="50000">
                                          <p:stCondLst>
                                            <p:cond delay="676"/>
                                          </p:stCondLst>
                                        </p:cTn>
                                        <p:tgtEl>
                                          <p:spTgt spid="20"/>
                                        </p:tgtEl>
                                      </p:cBhvr>
                                      <p:to x="100000" y="100000"/>
                                    </p:animScale>
                                    <p:animScale>
                                      <p:cBhvr>
                                        <p:cTn id="223" dur="26">
                                          <p:stCondLst>
                                            <p:cond delay="1312"/>
                                          </p:stCondLst>
                                        </p:cTn>
                                        <p:tgtEl>
                                          <p:spTgt spid="20"/>
                                        </p:tgtEl>
                                      </p:cBhvr>
                                      <p:to x="100000" y="80000"/>
                                    </p:animScale>
                                    <p:animScale>
                                      <p:cBhvr>
                                        <p:cTn id="224" dur="166" decel="50000">
                                          <p:stCondLst>
                                            <p:cond delay="1338"/>
                                          </p:stCondLst>
                                        </p:cTn>
                                        <p:tgtEl>
                                          <p:spTgt spid="20"/>
                                        </p:tgtEl>
                                      </p:cBhvr>
                                      <p:to x="100000" y="100000"/>
                                    </p:animScale>
                                    <p:animScale>
                                      <p:cBhvr>
                                        <p:cTn id="225" dur="26">
                                          <p:stCondLst>
                                            <p:cond delay="1642"/>
                                          </p:stCondLst>
                                        </p:cTn>
                                        <p:tgtEl>
                                          <p:spTgt spid="20"/>
                                        </p:tgtEl>
                                      </p:cBhvr>
                                      <p:to x="100000" y="90000"/>
                                    </p:animScale>
                                    <p:animScale>
                                      <p:cBhvr>
                                        <p:cTn id="226" dur="166" decel="50000">
                                          <p:stCondLst>
                                            <p:cond delay="1668"/>
                                          </p:stCondLst>
                                        </p:cTn>
                                        <p:tgtEl>
                                          <p:spTgt spid="20"/>
                                        </p:tgtEl>
                                      </p:cBhvr>
                                      <p:to x="100000" y="100000"/>
                                    </p:animScale>
                                    <p:animScale>
                                      <p:cBhvr>
                                        <p:cTn id="227" dur="26">
                                          <p:stCondLst>
                                            <p:cond delay="1808"/>
                                          </p:stCondLst>
                                        </p:cTn>
                                        <p:tgtEl>
                                          <p:spTgt spid="20"/>
                                        </p:tgtEl>
                                      </p:cBhvr>
                                      <p:to x="100000" y="95000"/>
                                    </p:animScale>
                                    <p:animScale>
                                      <p:cBhvr>
                                        <p:cTn id="228" dur="166" decel="50000">
                                          <p:stCondLst>
                                            <p:cond delay="1834"/>
                                          </p:stCondLst>
                                        </p:cTn>
                                        <p:tgtEl>
                                          <p:spTgt spid="20"/>
                                        </p:tgtEl>
                                      </p:cBhvr>
                                      <p:to x="100000" y="100000"/>
                                    </p:animScale>
                                  </p:childTnLst>
                                </p:cTn>
                              </p:par>
                              <p:par>
                                <p:cTn id="229" presetID="26" presetClass="entr" presetSubtype="0" fill="hold" nodeType="withEffect">
                                  <p:stCondLst>
                                    <p:cond delay="0"/>
                                  </p:stCondLst>
                                  <p:childTnLst>
                                    <p:set>
                                      <p:cBhvr>
                                        <p:cTn id="230" dur="1" fill="hold">
                                          <p:stCondLst>
                                            <p:cond delay="0"/>
                                          </p:stCondLst>
                                        </p:cTn>
                                        <p:tgtEl>
                                          <p:spTgt spid="22"/>
                                        </p:tgtEl>
                                        <p:attrNameLst>
                                          <p:attrName>style.visibility</p:attrName>
                                        </p:attrNameLst>
                                      </p:cBhvr>
                                      <p:to>
                                        <p:strVal val="visible"/>
                                      </p:to>
                                    </p:set>
                                    <p:animEffect transition="in" filter="wipe(down)">
                                      <p:cBhvr>
                                        <p:cTn id="231" dur="580">
                                          <p:stCondLst>
                                            <p:cond delay="0"/>
                                          </p:stCondLst>
                                        </p:cTn>
                                        <p:tgtEl>
                                          <p:spTgt spid="22"/>
                                        </p:tgtEl>
                                      </p:cBhvr>
                                    </p:animEffect>
                                    <p:anim calcmode="lin" valueType="num">
                                      <p:cBhvr>
                                        <p:cTn id="232" dur="1822" tmFilter="0,0; 0.14,0.36; 0.43,0.73; 0.71,0.91; 1.0,1.0">
                                          <p:stCondLst>
                                            <p:cond delay="0"/>
                                          </p:stCondLst>
                                        </p:cTn>
                                        <p:tgtEl>
                                          <p:spTgt spid="22"/>
                                        </p:tgtEl>
                                        <p:attrNameLst>
                                          <p:attrName>ppt_x</p:attrName>
                                        </p:attrNameLst>
                                      </p:cBhvr>
                                      <p:tavLst>
                                        <p:tav tm="0">
                                          <p:val>
                                            <p:strVal val="#ppt_x-0.25"/>
                                          </p:val>
                                        </p:tav>
                                        <p:tav tm="100000">
                                          <p:val>
                                            <p:strVal val="#ppt_x"/>
                                          </p:val>
                                        </p:tav>
                                      </p:tavLst>
                                    </p:anim>
                                    <p:anim calcmode="lin" valueType="num">
                                      <p:cBhvr>
                                        <p:cTn id="233" dur="664" tmFilter="0.0,0.0; 0.25,0.07; 0.50,0.2; 0.75,0.467; 1.0,1.0">
                                          <p:stCondLst>
                                            <p:cond delay="0"/>
                                          </p:stCondLst>
                                        </p:cTn>
                                        <p:tgtEl>
                                          <p:spTgt spid="22"/>
                                        </p:tgtEl>
                                        <p:attrNameLst>
                                          <p:attrName>ppt_y</p:attrName>
                                        </p:attrNameLst>
                                      </p:cBhvr>
                                      <p:tavLst>
                                        <p:tav tm="0" fmla="#ppt_y-sin(pi*$)/3">
                                          <p:val>
                                            <p:fltVal val="0.5"/>
                                          </p:val>
                                        </p:tav>
                                        <p:tav tm="100000">
                                          <p:val>
                                            <p:fltVal val="1"/>
                                          </p:val>
                                        </p:tav>
                                      </p:tavLst>
                                    </p:anim>
                                    <p:anim calcmode="lin" valueType="num">
                                      <p:cBhvr>
                                        <p:cTn id="234" dur="664" tmFilter="0, 0; 0.125,0.2665; 0.25,0.4; 0.375,0.465; 0.5,0.5;  0.625,0.535; 0.75,0.6; 0.875,0.7335; 1,1">
                                          <p:stCondLst>
                                            <p:cond delay="664"/>
                                          </p:stCondLst>
                                        </p:cTn>
                                        <p:tgtEl>
                                          <p:spTgt spid="22"/>
                                        </p:tgtEl>
                                        <p:attrNameLst>
                                          <p:attrName>ppt_y</p:attrName>
                                        </p:attrNameLst>
                                      </p:cBhvr>
                                      <p:tavLst>
                                        <p:tav tm="0" fmla="#ppt_y-sin(pi*$)/9">
                                          <p:val>
                                            <p:fltVal val="0"/>
                                          </p:val>
                                        </p:tav>
                                        <p:tav tm="100000">
                                          <p:val>
                                            <p:fltVal val="1"/>
                                          </p:val>
                                        </p:tav>
                                      </p:tavLst>
                                    </p:anim>
                                    <p:anim calcmode="lin" valueType="num">
                                      <p:cBhvr>
                                        <p:cTn id="235" dur="332" tmFilter="0, 0; 0.125,0.2665; 0.25,0.4; 0.375,0.465; 0.5,0.5;  0.625,0.535; 0.75,0.6; 0.875,0.7335; 1,1">
                                          <p:stCondLst>
                                            <p:cond delay="1324"/>
                                          </p:stCondLst>
                                        </p:cTn>
                                        <p:tgtEl>
                                          <p:spTgt spid="22"/>
                                        </p:tgtEl>
                                        <p:attrNameLst>
                                          <p:attrName>ppt_y</p:attrName>
                                        </p:attrNameLst>
                                      </p:cBhvr>
                                      <p:tavLst>
                                        <p:tav tm="0" fmla="#ppt_y-sin(pi*$)/27">
                                          <p:val>
                                            <p:fltVal val="0"/>
                                          </p:val>
                                        </p:tav>
                                        <p:tav tm="100000">
                                          <p:val>
                                            <p:fltVal val="1"/>
                                          </p:val>
                                        </p:tav>
                                      </p:tavLst>
                                    </p:anim>
                                    <p:anim calcmode="lin" valueType="num">
                                      <p:cBhvr>
                                        <p:cTn id="236" dur="164" tmFilter="0, 0; 0.125,0.2665; 0.25,0.4; 0.375,0.465; 0.5,0.5;  0.625,0.535; 0.75,0.6; 0.875,0.7335; 1,1">
                                          <p:stCondLst>
                                            <p:cond delay="1656"/>
                                          </p:stCondLst>
                                        </p:cTn>
                                        <p:tgtEl>
                                          <p:spTgt spid="22"/>
                                        </p:tgtEl>
                                        <p:attrNameLst>
                                          <p:attrName>ppt_y</p:attrName>
                                        </p:attrNameLst>
                                      </p:cBhvr>
                                      <p:tavLst>
                                        <p:tav tm="0" fmla="#ppt_y-sin(pi*$)/81">
                                          <p:val>
                                            <p:fltVal val="0"/>
                                          </p:val>
                                        </p:tav>
                                        <p:tav tm="100000">
                                          <p:val>
                                            <p:fltVal val="1"/>
                                          </p:val>
                                        </p:tav>
                                      </p:tavLst>
                                    </p:anim>
                                    <p:animScale>
                                      <p:cBhvr>
                                        <p:cTn id="237" dur="26">
                                          <p:stCondLst>
                                            <p:cond delay="650"/>
                                          </p:stCondLst>
                                        </p:cTn>
                                        <p:tgtEl>
                                          <p:spTgt spid="22"/>
                                        </p:tgtEl>
                                      </p:cBhvr>
                                      <p:to x="100000" y="60000"/>
                                    </p:animScale>
                                    <p:animScale>
                                      <p:cBhvr>
                                        <p:cTn id="238" dur="166" decel="50000">
                                          <p:stCondLst>
                                            <p:cond delay="676"/>
                                          </p:stCondLst>
                                        </p:cTn>
                                        <p:tgtEl>
                                          <p:spTgt spid="22"/>
                                        </p:tgtEl>
                                      </p:cBhvr>
                                      <p:to x="100000" y="100000"/>
                                    </p:animScale>
                                    <p:animScale>
                                      <p:cBhvr>
                                        <p:cTn id="239" dur="26">
                                          <p:stCondLst>
                                            <p:cond delay="1312"/>
                                          </p:stCondLst>
                                        </p:cTn>
                                        <p:tgtEl>
                                          <p:spTgt spid="22"/>
                                        </p:tgtEl>
                                      </p:cBhvr>
                                      <p:to x="100000" y="80000"/>
                                    </p:animScale>
                                    <p:animScale>
                                      <p:cBhvr>
                                        <p:cTn id="240" dur="166" decel="50000">
                                          <p:stCondLst>
                                            <p:cond delay="1338"/>
                                          </p:stCondLst>
                                        </p:cTn>
                                        <p:tgtEl>
                                          <p:spTgt spid="22"/>
                                        </p:tgtEl>
                                      </p:cBhvr>
                                      <p:to x="100000" y="100000"/>
                                    </p:animScale>
                                    <p:animScale>
                                      <p:cBhvr>
                                        <p:cTn id="241" dur="26">
                                          <p:stCondLst>
                                            <p:cond delay="1642"/>
                                          </p:stCondLst>
                                        </p:cTn>
                                        <p:tgtEl>
                                          <p:spTgt spid="22"/>
                                        </p:tgtEl>
                                      </p:cBhvr>
                                      <p:to x="100000" y="90000"/>
                                    </p:animScale>
                                    <p:animScale>
                                      <p:cBhvr>
                                        <p:cTn id="242" dur="166" decel="50000">
                                          <p:stCondLst>
                                            <p:cond delay="1668"/>
                                          </p:stCondLst>
                                        </p:cTn>
                                        <p:tgtEl>
                                          <p:spTgt spid="22"/>
                                        </p:tgtEl>
                                      </p:cBhvr>
                                      <p:to x="100000" y="100000"/>
                                    </p:animScale>
                                    <p:animScale>
                                      <p:cBhvr>
                                        <p:cTn id="243" dur="26">
                                          <p:stCondLst>
                                            <p:cond delay="1808"/>
                                          </p:stCondLst>
                                        </p:cTn>
                                        <p:tgtEl>
                                          <p:spTgt spid="22"/>
                                        </p:tgtEl>
                                      </p:cBhvr>
                                      <p:to x="100000" y="95000"/>
                                    </p:animScale>
                                    <p:animScale>
                                      <p:cBhvr>
                                        <p:cTn id="244" dur="166" decel="50000">
                                          <p:stCondLst>
                                            <p:cond delay="1834"/>
                                          </p:stCondLst>
                                        </p:cTn>
                                        <p:tgtEl>
                                          <p:spTgt spid="22"/>
                                        </p:tgtEl>
                                      </p:cBhvr>
                                      <p:to x="100000" y="100000"/>
                                    </p:animScale>
                                  </p:childTnLst>
                                </p:cTn>
                              </p:par>
                              <p:par>
                                <p:cTn id="245" presetID="24" presetClass="path" presetSubtype="0" accel="50000" decel="50000" fill="hold" nodeType="withEffect">
                                  <p:stCondLst>
                                    <p:cond delay="0"/>
                                  </p:stCondLst>
                                  <p:childTnLst>
                                    <p:animMotion origin="layout" path="M -0.18993 0.00741 C -0.16701 0.0088 -0.14792 0.01945 -0.13785 0.03542 L -0.11493 0.07269 C -0.1099 0.08079 -0.10191 0.08473 -0.09201 0.08473 C -0.07795 0.08473 -0.06597 0.07408 -0.06493 0.05811 C -0.06597 0.04468 -0.07795 0.03264 -0.09201 0.03264 C -0.10191 0.03264 -0.1099 0.03797 -0.11493 0.04468 L -0.13785 0.08218 C -0.14792 0.09815 -0.16701 0.1088 -0.18993 0.11019 C -0.21285 0.1088 -0.23194 0.09815 -0.24201 0.08218 L -0.26493 0.04468 C -0.26996 0.03797 -0.27795 0.03264 -0.28785 0.03264 C -0.30191 0.03264 -0.31389 0.04468 -0.31493 0.05811 C -0.31389 0.07408 -0.30191 0.08473 -0.28785 0.08473 C -0.27795 0.08473 -0.26996 0.08079 -0.26493 0.07269 L -0.24201 0.03542 C -0.23194 0.01945 -0.21285 0.0088 -0.18993 0.00741 Z " pathEditMode="relative" rAng="0" ptsTypes="fFffffFffFffffFff">
                                      <p:cBhvr>
                                        <p:cTn id="246" dur="2000" fill="hold"/>
                                        <p:tgtEl>
                                          <p:spTgt spid="21"/>
                                        </p:tgtEl>
                                        <p:attrNameLst>
                                          <p:attrName>ppt_x</p:attrName>
                                          <p:attrName>ppt_y</p:attrName>
                                        </p:attrNameLst>
                                      </p:cBhvr>
                                      <p:rCtr x="0" y="51"/>
                                    </p:animMotion>
                                  </p:childTnLst>
                                </p:cTn>
                              </p:par>
                              <p:par>
                                <p:cTn id="247" presetID="45" presetClass="path" presetSubtype="0" accel="50000" decel="50000" fill="hold" nodeType="withEffect">
                                  <p:stCondLst>
                                    <p:cond delay="0"/>
                                  </p:stCondLst>
                                  <p:childTnLst>
                                    <p:animMotion origin="layout" path="M -0.25 -3.33333E-6 L -0.23298 -3.33333E-6 C -0.225 -3.33333E-6 -0.21597 -0.01875 -0.20798 -0.02129 C -0.20208 -0.02129 -0.19097 -0.00393 -0.18593 -0.00393 C -0.17899 -0.00393 -0.17205 -0.00926 -0.15902 -0.00926 L -0.15 -0.21597 L -0.13993 0.03334 L -0.12795 -3.33333E-6 L -0.11805 -0.00926 L -0.09392 -0.00139 C -0.08298 -0.00532 -0.07395 -0.02268 -0.06302 -0.02939 C -0.05902 -0.03055 -0.05 -0.03194 -0.04392 -0.02939 C -0.03802 -0.02662 -0.03298 -0.0081 -0.03107 -0.00671 C -0.02795 -0.00139 -0.021 -0.00671 -0.01701 -0.00393 L -0.01093 -3.33333E-6 L -3.33333E-6 -3.33333E-6 " pathEditMode="relative" rAng="0" ptsTypes="FfffFFFFFffffFFF">
                                      <p:cBhvr>
                                        <p:cTn id="248" dur="2000" fill="hold"/>
                                        <p:tgtEl>
                                          <p:spTgt spid="22"/>
                                        </p:tgtEl>
                                        <p:attrNameLst>
                                          <p:attrName>ppt_x</p:attrName>
                                          <p:attrName>ppt_y</p:attrName>
                                        </p:attrNameLst>
                                      </p:cBhvr>
                                      <p:rCtr x="125" y="-91"/>
                                    </p:animMotion>
                                  </p:childTnLst>
                                </p:cTn>
                              </p:par>
                            </p:childTnLst>
                          </p:cTn>
                        </p:par>
                      </p:childTnLst>
                    </p:cTn>
                  </p:par>
                  <p:par>
                    <p:cTn id="249" fill="hold">
                      <p:stCondLst>
                        <p:cond delay="indefinite"/>
                      </p:stCondLst>
                      <p:childTnLst>
                        <p:par>
                          <p:cTn id="250" fill="hold">
                            <p:stCondLst>
                              <p:cond delay="0"/>
                            </p:stCondLst>
                            <p:childTnLst>
                              <p:par>
                                <p:cTn id="251" presetID="26" presetClass="entr" presetSubtype="0" fill="hold" nodeType="clickEffect">
                                  <p:stCondLst>
                                    <p:cond delay="0"/>
                                  </p:stCondLst>
                                  <p:childTnLst>
                                    <p:set>
                                      <p:cBhvr>
                                        <p:cTn id="252" dur="1" fill="hold">
                                          <p:stCondLst>
                                            <p:cond delay="0"/>
                                          </p:stCondLst>
                                        </p:cTn>
                                        <p:tgtEl>
                                          <p:spTgt spid="23"/>
                                        </p:tgtEl>
                                        <p:attrNameLst>
                                          <p:attrName>style.visibility</p:attrName>
                                        </p:attrNameLst>
                                      </p:cBhvr>
                                      <p:to>
                                        <p:strVal val="visible"/>
                                      </p:to>
                                    </p:set>
                                    <p:animEffect transition="in" filter="wipe(down)">
                                      <p:cBhvr>
                                        <p:cTn id="253" dur="580">
                                          <p:stCondLst>
                                            <p:cond delay="0"/>
                                          </p:stCondLst>
                                        </p:cTn>
                                        <p:tgtEl>
                                          <p:spTgt spid="23"/>
                                        </p:tgtEl>
                                      </p:cBhvr>
                                    </p:animEffect>
                                    <p:anim calcmode="lin" valueType="num">
                                      <p:cBhvr>
                                        <p:cTn id="254" dur="1822" tmFilter="0,0; 0.14,0.36; 0.43,0.73; 0.71,0.91; 1.0,1.0">
                                          <p:stCondLst>
                                            <p:cond delay="0"/>
                                          </p:stCondLst>
                                        </p:cTn>
                                        <p:tgtEl>
                                          <p:spTgt spid="23"/>
                                        </p:tgtEl>
                                        <p:attrNameLst>
                                          <p:attrName>ppt_x</p:attrName>
                                        </p:attrNameLst>
                                      </p:cBhvr>
                                      <p:tavLst>
                                        <p:tav tm="0">
                                          <p:val>
                                            <p:strVal val="#ppt_x-0.25"/>
                                          </p:val>
                                        </p:tav>
                                        <p:tav tm="100000">
                                          <p:val>
                                            <p:strVal val="#ppt_x"/>
                                          </p:val>
                                        </p:tav>
                                      </p:tavLst>
                                    </p:anim>
                                    <p:anim calcmode="lin" valueType="num">
                                      <p:cBhvr>
                                        <p:cTn id="255" dur="664" tmFilter="0.0,0.0; 0.25,0.07; 0.50,0.2; 0.75,0.467; 1.0,1.0">
                                          <p:stCondLst>
                                            <p:cond delay="0"/>
                                          </p:stCondLst>
                                        </p:cTn>
                                        <p:tgtEl>
                                          <p:spTgt spid="23"/>
                                        </p:tgtEl>
                                        <p:attrNameLst>
                                          <p:attrName>ppt_y</p:attrName>
                                        </p:attrNameLst>
                                      </p:cBhvr>
                                      <p:tavLst>
                                        <p:tav tm="0" fmla="#ppt_y-sin(pi*$)/3">
                                          <p:val>
                                            <p:fltVal val="0.5"/>
                                          </p:val>
                                        </p:tav>
                                        <p:tav tm="100000">
                                          <p:val>
                                            <p:fltVal val="1"/>
                                          </p:val>
                                        </p:tav>
                                      </p:tavLst>
                                    </p:anim>
                                    <p:anim calcmode="lin" valueType="num">
                                      <p:cBhvr>
                                        <p:cTn id="256" dur="664" tmFilter="0, 0; 0.125,0.2665; 0.25,0.4; 0.375,0.465; 0.5,0.5;  0.625,0.535; 0.75,0.6; 0.875,0.7335; 1,1">
                                          <p:stCondLst>
                                            <p:cond delay="664"/>
                                          </p:stCondLst>
                                        </p:cTn>
                                        <p:tgtEl>
                                          <p:spTgt spid="23"/>
                                        </p:tgtEl>
                                        <p:attrNameLst>
                                          <p:attrName>ppt_y</p:attrName>
                                        </p:attrNameLst>
                                      </p:cBhvr>
                                      <p:tavLst>
                                        <p:tav tm="0" fmla="#ppt_y-sin(pi*$)/9">
                                          <p:val>
                                            <p:fltVal val="0"/>
                                          </p:val>
                                        </p:tav>
                                        <p:tav tm="100000">
                                          <p:val>
                                            <p:fltVal val="1"/>
                                          </p:val>
                                        </p:tav>
                                      </p:tavLst>
                                    </p:anim>
                                    <p:anim calcmode="lin" valueType="num">
                                      <p:cBhvr>
                                        <p:cTn id="257" dur="332" tmFilter="0, 0; 0.125,0.2665; 0.25,0.4; 0.375,0.465; 0.5,0.5;  0.625,0.535; 0.75,0.6; 0.875,0.7335; 1,1">
                                          <p:stCondLst>
                                            <p:cond delay="1324"/>
                                          </p:stCondLst>
                                        </p:cTn>
                                        <p:tgtEl>
                                          <p:spTgt spid="23"/>
                                        </p:tgtEl>
                                        <p:attrNameLst>
                                          <p:attrName>ppt_y</p:attrName>
                                        </p:attrNameLst>
                                      </p:cBhvr>
                                      <p:tavLst>
                                        <p:tav tm="0" fmla="#ppt_y-sin(pi*$)/27">
                                          <p:val>
                                            <p:fltVal val="0"/>
                                          </p:val>
                                        </p:tav>
                                        <p:tav tm="100000">
                                          <p:val>
                                            <p:fltVal val="1"/>
                                          </p:val>
                                        </p:tav>
                                      </p:tavLst>
                                    </p:anim>
                                    <p:anim calcmode="lin" valueType="num">
                                      <p:cBhvr>
                                        <p:cTn id="258" dur="164" tmFilter="0, 0; 0.125,0.2665; 0.25,0.4; 0.375,0.465; 0.5,0.5;  0.625,0.535; 0.75,0.6; 0.875,0.7335; 1,1">
                                          <p:stCondLst>
                                            <p:cond delay="1656"/>
                                          </p:stCondLst>
                                        </p:cTn>
                                        <p:tgtEl>
                                          <p:spTgt spid="23"/>
                                        </p:tgtEl>
                                        <p:attrNameLst>
                                          <p:attrName>ppt_y</p:attrName>
                                        </p:attrNameLst>
                                      </p:cBhvr>
                                      <p:tavLst>
                                        <p:tav tm="0" fmla="#ppt_y-sin(pi*$)/81">
                                          <p:val>
                                            <p:fltVal val="0"/>
                                          </p:val>
                                        </p:tav>
                                        <p:tav tm="100000">
                                          <p:val>
                                            <p:fltVal val="1"/>
                                          </p:val>
                                        </p:tav>
                                      </p:tavLst>
                                    </p:anim>
                                    <p:animScale>
                                      <p:cBhvr>
                                        <p:cTn id="259" dur="26">
                                          <p:stCondLst>
                                            <p:cond delay="650"/>
                                          </p:stCondLst>
                                        </p:cTn>
                                        <p:tgtEl>
                                          <p:spTgt spid="23"/>
                                        </p:tgtEl>
                                      </p:cBhvr>
                                      <p:to x="100000" y="60000"/>
                                    </p:animScale>
                                    <p:animScale>
                                      <p:cBhvr>
                                        <p:cTn id="260" dur="166" decel="50000">
                                          <p:stCondLst>
                                            <p:cond delay="676"/>
                                          </p:stCondLst>
                                        </p:cTn>
                                        <p:tgtEl>
                                          <p:spTgt spid="23"/>
                                        </p:tgtEl>
                                      </p:cBhvr>
                                      <p:to x="100000" y="100000"/>
                                    </p:animScale>
                                    <p:animScale>
                                      <p:cBhvr>
                                        <p:cTn id="261" dur="26">
                                          <p:stCondLst>
                                            <p:cond delay="1312"/>
                                          </p:stCondLst>
                                        </p:cTn>
                                        <p:tgtEl>
                                          <p:spTgt spid="23"/>
                                        </p:tgtEl>
                                      </p:cBhvr>
                                      <p:to x="100000" y="80000"/>
                                    </p:animScale>
                                    <p:animScale>
                                      <p:cBhvr>
                                        <p:cTn id="262" dur="166" decel="50000">
                                          <p:stCondLst>
                                            <p:cond delay="1338"/>
                                          </p:stCondLst>
                                        </p:cTn>
                                        <p:tgtEl>
                                          <p:spTgt spid="23"/>
                                        </p:tgtEl>
                                      </p:cBhvr>
                                      <p:to x="100000" y="100000"/>
                                    </p:animScale>
                                    <p:animScale>
                                      <p:cBhvr>
                                        <p:cTn id="263" dur="26">
                                          <p:stCondLst>
                                            <p:cond delay="1642"/>
                                          </p:stCondLst>
                                        </p:cTn>
                                        <p:tgtEl>
                                          <p:spTgt spid="23"/>
                                        </p:tgtEl>
                                      </p:cBhvr>
                                      <p:to x="100000" y="90000"/>
                                    </p:animScale>
                                    <p:animScale>
                                      <p:cBhvr>
                                        <p:cTn id="264" dur="166" decel="50000">
                                          <p:stCondLst>
                                            <p:cond delay="1668"/>
                                          </p:stCondLst>
                                        </p:cTn>
                                        <p:tgtEl>
                                          <p:spTgt spid="23"/>
                                        </p:tgtEl>
                                      </p:cBhvr>
                                      <p:to x="100000" y="100000"/>
                                    </p:animScale>
                                    <p:animScale>
                                      <p:cBhvr>
                                        <p:cTn id="265" dur="26">
                                          <p:stCondLst>
                                            <p:cond delay="1808"/>
                                          </p:stCondLst>
                                        </p:cTn>
                                        <p:tgtEl>
                                          <p:spTgt spid="23"/>
                                        </p:tgtEl>
                                      </p:cBhvr>
                                      <p:to x="100000" y="95000"/>
                                    </p:animScale>
                                    <p:animScale>
                                      <p:cBhvr>
                                        <p:cTn id="266" dur="166" decel="50000">
                                          <p:stCondLst>
                                            <p:cond delay="1834"/>
                                          </p:stCondLst>
                                        </p:cTn>
                                        <p:tgtEl>
                                          <p:spTgt spid="23"/>
                                        </p:tgtEl>
                                      </p:cBhvr>
                                      <p:to x="100000" y="100000"/>
                                    </p:animScale>
                                  </p:childTnLst>
                                </p:cTn>
                              </p:par>
                              <p:par>
                                <p:cTn id="267" presetID="24" presetClass="path" presetSubtype="0" accel="50000" decel="50000" fill="hold" nodeType="withEffect">
                                  <p:stCondLst>
                                    <p:cond delay="0"/>
                                  </p:stCondLst>
                                  <p:childTnLst>
                                    <p:animMotion origin="layout" path="M -0.13993 0.05185 C -0.11701 0.05324 -0.09791 0.06389 -0.08784 0.07986 L -0.06493 0.11713 C -0.05989 0.12523 -0.05191 0.12917 -0.04201 0.12917 C -0.02795 0.12917 -0.01597 0.11852 -0.01493 0.10255 C -0.01597 0.08912 -0.02795 0.07709 -0.04201 0.07709 C -0.05191 0.07709 -0.05989 0.08241 -0.06493 0.08912 L -0.08784 0.12662 C -0.09791 0.1426 -0.11701 0.15324 -0.13993 0.15463 C -0.16284 0.15324 -0.18194 0.1426 -0.19201 0.12662 L -0.21493 0.08912 C -0.21996 0.08241 -0.22795 0.07709 -0.23784 0.07709 C -0.25191 0.07709 -0.26388 0.08912 -0.26493 0.10255 C -0.26388 0.11852 -0.25191 0.12917 -0.23784 0.12917 C -0.22795 0.12917 -0.21996 0.12523 -0.21493 0.11713 L -0.19201 0.07986 C -0.18194 0.06389 -0.16284 0.05324 -0.13993 0.05185 Z " pathEditMode="relative" rAng="0" ptsTypes="fFffffFffFffffFff">
                                      <p:cBhvr>
                                        <p:cTn id="268" dur="2000" fill="hold"/>
                                        <p:tgtEl>
                                          <p:spTgt spid="23"/>
                                        </p:tgtEl>
                                        <p:attrNameLst>
                                          <p:attrName>ppt_x</p:attrName>
                                          <p:attrName>ppt_y</p:attrName>
                                        </p:attrNameLst>
                                      </p:cBhvr>
                                      <p:rCtr x="0" y="51"/>
                                    </p:animMotion>
                                  </p:childTnLst>
                                </p:cTn>
                              </p:par>
                              <p:par>
                                <p:cTn id="269" presetID="26" presetClass="entr" presetSubtype="0" fill="hold" nodeType="withEffect">
                                  <p:stCondLst>
                                    <p:cond delay="0"/>
                                  </p:stCondLst>
                                  <p:childTnLst>
                                    <p:set>
                                      <p:cBhvr>
                                        <p:cTn id="270" dur="1" fill="hold">
                                          <p:stCondLst>
                                            <p:cond delay="0"/>
                                          </p:stCondLst>
                                        </p:cTn>
                                        <p:tgtEl>
                                          <p:spTgt spid="24"/>
                                        </p:tgtEl>
                                        <p:attrNameLst>
                                          <p:attrName>style.visibility</p:attrName>
                                        </p:attrNameLst>
                                      </p:cBhvr>
                                      <p:to>
                                        <p:strVal val="visible"/>
                                      </p:to>
                                    </p:set>
                                    <p:animEffect transition="in" filter="wipe(down)">
                                      <p:cBhvr>
                                        <p:cTn id="271" dur="580">
                                          <p:stCondLst>
                                            <p:cond delay="0"/>
                                          </p:stCondLst>
                                        </p:cTn>
                                        <p:tgtEl>
                                          <p:spTgt spid="24"/>
                                        </p:tgtEl>
                                      </p:cBhvr>
                                    </p:animEffect>
                                    <p:anim calcmode="lin" valueType="num">
                                      <p:cBhvr>
                                        <p:cTn id="272" dur="1822" tmFilter="0,0; 0.14,0.36; 0.43,0.73; 0.71,0.91; 1.0,1.0">
                                          <p:stCondLst>
                                            <p:cond delay="0"/>
                                          </p:stCondLst>
                                        </p:cTn>
                                        <p:tgtEl>
                                          <p:spTgt spid="24"/>
                                        </p:tgtEl>
                                        <p:attrNameLst>
                                          <p:attrName>ppt_x</p:attrName>
                                        </p:attrNameLst>
                                      </p:cBhvr>
                                      <p:tavLst>
                                        <p:tav tm="0">
                                          <p:val>
                                            <p:strVal val="#ppt_x-0.25"/>
                                          </p:val>
                                        </p:tav>
                                        <p:tav tm="100000">
                                          <p:val>
                                            <p:strVal val="#ppt_x"/>
                                          </p:val>
                                        </p:tav>
                                      </p:tavLst>
                                    </p:anim>
                                    <p:anim calcmode="lin" valueType="num">
                                      <p:cBhvr>
                                        <p:cTn id="273" dur="664" tmFilter="0.0,0.0; 0.25,0.07; 0.50,0.2; 0.75,0.467; 1.0,1.0">
                                          <p:stCondLst>
                                            <p:cond delay="0"/>
                                          </p:stCondLst>
                                        </p:cTn>
                                        <p:tgtEl>
                                          <p:spTgt spid="24"/>
                                        </p:tgtEl>
                                        <p:attrNameLst>
                                          <p:attrName>ppt_y</p:attrName>
                                        </p:attrNameLst>
                                      </p:cBhvr>
                                      <p:tavLst>
                                        <p:tav tm="0" fmla="#ppt_y-sin(pi*$)/3">
                                          <p:val>
                                            <p:fltVal val="0.5"/>
                                          </p:val>
                                        </p:tav>
                                        <p:tav tm="100000">
                                          <p:val>
                                            <p:fltVal val="1"/>
                                          </p:val>
                                        </p:tav>
                                      </p:tavLst>
                                    </p:anim>
                                    <p:anim calcmode="lin" valueType="num">
                                      <p:cBhvr>
                                        <p:cTn id="274" dur="664" tmFilter="0, 0; 0.125,0.2665; 0.25,0.4; 0.375,0.465; 0.5,0.5;  0.625,0.535; 0.75,0.6; 0.875,0.7335; 1,1">
                                          <p:stCondLst>
                                            <p:cond delay="664"/>
                                          </p:stCondLst>
                                        </p:cTn>
                                        <p:tgtEl>
                                          <p:spTgt spid="24"/>
                                        </p:tgtEl>
                                        <p:attrNameLst>
                                          <p:attrName>ppt_y</p:attrName>
                                        </p:attrNameLst>
                                      </p:cBhvr>
                                      <p:tavLst>
                                        <p:tav tm="0" fmla="#ppt_y-sin(pi*$)/9">
                                          <p:val>
                                            <p:fltVal val="0"/>
                                          </p:val>
                                        </p:tav>
                                        <p:tav tm="100000">
                                          <p:val>
                                            <p:fltVal val="1"/>
                                          </p:val>
                                        </p:tav>
                                      </p:tavLst>
                                    </p:anim>
                                    <p:anim calcmode="lin" valueType="num">
                                      <p:cBhvr>
                                        <p:cTn id="275" dur="332" tmFilter="0, 0; 0.125,0.2665; 0.25,0.4; 0.375,0.465; 0.5,0.5;  0.625,0.535; 0.75,0.6; 0.875,0.7335; 1,1">
                                          <p:stCondLst>
                                            <p:cond delay="1324"/>
                                          </p:stCondLst>
                                        </p:cTn>
                                        <p:tgtEl>
                                          <p:spTgt spid="24"/>
                                        </p:tgtEl>
                                        <p:attrNameLst>
                                          <p:attrName>ppt_y</p:attrName>
                                        </p:attrNameLst>
                                      </p:cBhvr>
                                      <p:tavLst>
                                        <p:tav tm="0" fmla="#ppt_y-sin(pi*$)/27">
                                          <p:val>
                                            <p:fltVal val="0"/>
                                          </p:val>
                                        </p:tav>
                                        <p:tav tm="100000">
                                          <p:val>
                                            <p:fltVal val="1"/>
                                          </p:val>
                                        </p:tav>
                                      </p:tavLst>
                                    </p:anim>
                                    <p:anim calcmode="lin" valueType="num">
                                      <p:cBhvr>
                                        <p:cTn id="276" dur="164" tmFilter="0, 0; 0.125,0.2665; 0.25,0.4; 0.375,0.465; 0.5,0.5;  0.625,0.535; 0.75,0.6; 0.875,0.7335; 1,1">
                                          <p:stCondLst>
                                            <p:cond delay="1656"/>
                                          </p:stCondLst>
                                        </p:cTn>
                                        <p:tgtEl>
                                          <p:spTgt spid="24"/>
                                        </p:tgtEl>
                                        <p:attrNameLst>
                                          <p:attrName>ppt_y</p:attrName>
                                        </p:attrNameLst>
                                      </p:cBhvr>
                                      <p:tavLst>
                                        <p:tav tm="0" fmla="#ppt_y-sin(pi*$)/81">
                                          <p:val>
                                            <p:fltVal val="0"/>
                                          </p:val>
                                        </p:tav>
                                        <p:tav tm="100000">
                                          <p:val>
                                            <p:fltVal val="1"/>
                                          </p:val>
                                        </p:tav>
                                      </p:tavLst>
                                    </p:anim>
                                    <p:animScale>
                                      <p:cBhvr>
                                        <p:cTn id="277" dur="26">
                                          <p:stCondLst>
                                            <p:cond delay="650"/>
                                          </p:stCondLst>
                                        </p:cTn>
                                        <p:tgtEl>
                                          <p:spTgt spid="24"/>
                                        </p:tgtEl>
                                      </p:cBhvr>
                                      <p:to x="100000" y="60000"/>
                                    </p:animScale>
                                    <p:animScale>
                                      <p:cBhvr>
                                        <p:cTn id="278" dur="166" decel="50000">
                                          <p:stCondLst>
                                            <p:cond delay="676"/>
                                          </p:stCondLst>
                                        </p:cTn>
                                        <p:tgtEl>
                                          <p:spTgt spid="24"/>
                                        </p:tgtEl>
                                      </p:cBhvr>
                                      <p:to x="100000" y="100000"/>
                                    </p:animScale>
                                    <p:animScale>
                                      <p:cBhvr>
                                        <p:cTn id="279" dur="26">
                                          <p:stCondLst>
                                            <p:cond delay="1312"/>
                                          </p:stCondLst>
                                        </p:cTn>
                                        <p:tgtEl>
                                          <p:spTgt spid="24"/>
                                        </p:tgtEl>
                                      </p:cBhvr>
                                      <p:to x="100000" y="80000"/>
                                    </p:animScale>
                                    <p:animScale>
                                      <p:cBhvr>
                                        <p:cTn id="280" dur="166" decel="50000">
                                          <p:stCondLst>
                                            <p:cond delay="1338"/>
                                          </p:stCondLst>
                                        </p:cTn>
                                        <p:tgtEl>
                                          <p:spTgt spid="24"/>
                                        </p:tgtEl>
                                      </p:cBhvr>
                                      <p:to x="100000" y="100000"/>
                                    </p:animScale>
                                    <p:animScale>
                                      <p:cBhvr>
                                        <p:cTn id="281" dur="26">
                                          <p:stCondLst>
                                            <p:cond delay="1642"/>
                                          </p:stCondLst>
                                        </p:cTn>
                                        <p:tgtEl>
                                          <p:spTgt spid="24"/>
                                        </p:tgtEl>
                                      </p:cBhvr>
                                      <p:to x="100000" y="90000"/>
                                    </p:animScale>
                                    <p:animScale>
                                      <p:cBhvr>
                                        <p:cTn id="282" dur="166" decel="50000">
                                          <p:stCondLst>
                                            <p:cond delay="1668"/>
                                          </p:stCondLst>
                                        </p:cTn>
                                        <p:tgtEl>
                                          <p:spTgt spid="24"/>
                                        </p:tgtEl>
                                      </p:cBhvr>
                                      <p:to x="100000" y="100000"/>
                                    </p:animScale>
                                    <p:animScale>
                                      <p:cBhvr>
                                        <p:cTn id="283" dur="26">
                                          <p:stCondLst>
                                            <p:cond delay="1808"/>
                                          </p:stCondLst>
                                        </p:cTn>
                                        <p:tgtEl>
                                          <p:spTgt spid="24"/>
                                        </p:tgtEl>
                                      </p:cBhvr>
                                      <p:to x="100000" y="95000"/>
                                    </p:animScale>
                                    <p:animScale>
                                      <p:cBhvr>
                                        <p:cTn id="284" dur="166" decel="50000">
                                          <p:stCondLst>
                                            <p:cond delay="1834"/>
                                          </p:stCondLst>
                                        </p:cTn>
                                        <p:tgtEl>
                                          <p:spTgt spid="24"/>
                                        </p:tgtEl>
                                      </p:cBhvr>
                                      <p:to x="100000" y="100000"/>
                                    </p:animScale>
                                  </p:childTnLst>
                                </p:cTn>
                              </p:par>
                              <p:par>
                                <p:cTn id="285" presetID="26" presetClass="entr" presetSubtype="0" fill="hold" nodeType="withEffect">
                                  <p:stCondLst>
                                    <p:cond delay="0"/>
                                  </p:stCondLst>
                                  <p:childTnLst>
                                    <p:set>
                                      <p:cBhvr>
                                        <p:cTn id="286" dur="1" fill="hold">
                                          <p:stCondLst>
                                            <p:cond delay="0"/>
                                          </p:stCondLst>
                                        </p:cTn>
                                        <p:tgtEl>
                                          <p:spTgt spid="25"/>
                                        </p:tgtEl>
                                        <p:attrNameLst>
                                          <p:attrName>style.visibility</p:attrName>
                                        </p:attrNameLst>
                                      </p:cBhvr>
                                      <p:to>
                                        <p:strVal val="visible"/>
                                      </p:to>
                                    </p:set>
                                    <p:animEffect transition="in" filter="wipe(down)">
                                      <p:cBhvr>
                                        <p:cTn id="287" dur="580">
                                          <p:stCondLst>
                                            <p:cond delay="0"/>
                                          </p:stCondLst>
                                        </p:cTn>
                                        <p:tgtEl>
                                          <p:spTgt spid="25"/>
                                        </p:tgtEl>
                                      </p:cBhvr>
                                    </p:animEffect>
                                    <p:anim calcmode="lin" valueType="num">
                                      <p:cBhvr>
                                        <p:cTn id="288" dur="1822" tmFilter="0,0; 0.14,0.36; 0.43,0.73; 0.71,0.91; 1.0,1.0">
                                          <p:stCondLst>
                                            <p:cond delay="0"/>
                                          </p:stCondLst>
                                        </p:cTn>
                                        <p:tgtEl>
                                          <p:spTgt spid="25"/>
                                        </p:tgtEl>
                                        <p:attrNameLst>
                                          <p:attrName>ppt_x</p:attrName>
                                        </p:attrNameLst>
                                      </p:cBhvr>
                                      <p:tavLst>
                                        <p:tav tm="0">
                                          <p:val>
                                            <p:strVal val="#ppt_x-0.25"/>
                                          </p:val>
                                        </p:tav>
                                        <p:tav tm="100000">
                                          <p:val>
                                            <p:strVal val="#ppt_x"/>
                                          </p:val>
                                        </p:tav>
                                      </p:tavLst>
                                    </p:anim>
                                    <p:anim calcmode="lin" valueType="num">
                                      <p:cBhvr>
                                        <p:cTn id="289" dur="664" tmFilter="0.0,0.0; 0.25,0.07; 0.50,0.2; 0.75,0.467; 1.0,1.0">
                                          <p:stCondLst>
                                            <p:cond delay="0"/>
                                          </p:stCondLst>
                                        </p:cTn>
                                        <p:tgtEl>
                                          <p:spTgt spid="25"/>
                                        </p:tgtEl>
                                        <p:attrNameLst>
                                          <p:attrName>ppt_y</p:attrName>
                                        </p:attrNameLst>
                                      </p:cBhvr>
                                      <p:tavLst>
                                        <p:tav tm="0" fmla="#ppt_y-sin(pi*$)/3">
                                          <p:val>
                                            <p:fltVal val="0.5"/>
                                          </p:val>
                                        </p:tav>
                                        <p:tav tm="100000">
                                          <p:val>
                                            <p:fltVal val="1"/>
                                          </p:val>
                                        </p:tav>
                                      </p:tavLst>
                                    </p:anim>
                                    <p:anim calcmode="lin" valueType="num">
                                      <p:cBhvr>
                                        <p:cTn id="290" dur="664" tmFilter="0, 0; 0.125,0.2665; 0.25,0.4; 0.375,0.465; 0.5,0.5;  0.625,0.535; 0.75,0.6; 0.875,0.7335; 1,1">
                                          <p:stCondLst>
                                            <p:cond delay="664"/>
                                          </p:stCondLst>
                                        </p:cTn>
                                        <p:tgtEl>
                                          <p:spTgt spid="25"/>
                                        </p:tgtEl>
                                        <p:attrNameLst>
                                          <p:attrName>ppt_y</p:attrName>
                                        </p:attrNameLst>
                                      </p:cBhvr>
                                      <p:tavLst>
                                        <p:tav tm="0" fmla="#ppt_y-sin(pi*$)/9">
                                          <p:val>
                                            <p:fltVal val="0"/>
                                          </p:val>
                                        </p:tav>
                                        <p:tav tm="100000">
                                          <p:val>
                                            <p:fltVal val="1"/>
                                          </p:val>
                                        </p:tav>
                                      </p:tavLst>
                                    </p:anim>
                                    <p:anim calcmode="lin" valueType="num">
                                      <p:cBhvr>
                                        <p:cTn id="291" dur="332" tmFilter="0, 0; 0.125,0.2665; 0.25,0.4; 0.375,0.465; 0.5,0.5;  0.625,0.535; 0.75,0.6; 0.875,0.7335; 1,1">
                                          <p:stCondLst>
                                            <p:cond delay="1324"/>
                                          </p:stCondLst>
                                        </p:cTn>
                                        <p:tgtEl>
                                          <p:spTgt spid="25"/>
                                        </p:tgtEl>
                                        <p:attrNameLst>
                                          <p:attrName>ppt_y</p:attrName>
                                        </p:attrNameLst>
                                      </p:cBhvr>
                                      <p:tavLst>
                                        <p:tav tm="0" fmla="#ppt_y-sin(pi*$)/27">
                                          <p:val>
                                            <p:fltVal val="0"/>
                                          </p:val>
                                        </p:tav>
                                        <p:tav tm="100000">
                                          <p:val>
                                            <p:fltVal val="1"/>
                                          </p:val>
                                        </p:tav>
                                      </p:tavLst>
                                    </p:anim>
                                    <p:anim calcmode="lin" valueType="num">
                                      <p:cBhvr>
                                        <p:cTn id="292" dur="164" tmFilter="0, 0; 0.125,0.2665; 0.25,0.4; 0.375,0.465; 0.5,0.5;  0.625,0.535; 0.75,0.6; 0.875,0.7335; 1,1">
                                          <p:stCondLst>
                                            <p:cond delay="1656"/>
                                          </p:stCondLst>
                                        </p:cTn>
                                        <p:tgtEl>
                                          <p:spTgt spid="25"/>
                                        </p:tgtEl>
                                        <p:attrNameLst>
                                          <p:attrName>ppt_y</p:attrName>
                                        </p:attrNameLst>
                                      </p:cBhvr>
                                      <p:tavLst>
                                        <p:tav tm="0" fmla="#ppt_y-sin(pi*$)/81">
                                          <p:val>
                                            <p:fltVal val="0"/>
                                          </p:val>
                                        </p:tav>
                                        <p:tav tm="100000">
                                          <p:val>
                                            <p:fltVal val="1"/>
                                          </p:val>
                                        </p:tav>
                                      </p:tavLst>
                                    </p:anim>
                                    <p:animScale>
                                      <p:cBhvr>
                                        <p:cTn id="293" dur="26">
                                          <p:stCondLst>
                                            <p:cond delay="650"/>
                                          </p:stCondLst>
                                        </p:cTn>
                                        <p:tgtEl>
                                          <p:spTgt spid="25"/>
                                        </p:tgtEl>
                                      </p:cBhvr>
                                      <p:to x="100000" y="60000"/>
                                    </p:animScale>
                                    <p:animScale>
                                      <p:cBhvr>
                                        <p:cTn id="294" dur="166" decel="50000">
                                          <p:stCondLst>
                                            <p:cond delay="676"/>
                                          </p:stCondLst>
                                        </p:cTn>
                                        <p:tgtEl>
                                          <p:spTgt spid="25"/>
                                        </p:tgtEl>
                                      </p:cBhvr>
                                      <p:to x="100000" y="100000"/>
                                    </p:animScale>
                                    <p:animScale>
                                      <p:cBhvr>
                                        <p:cTn id="295" dur="26">
                                          <p:stCondLst>
                                            <p:cond delay="1312"/>
                                          </p:stCondLst>
                                        </p:cTn>
                                        <p:tgtEl>
                                          <p:spTgt spid="25"/>
                                        </p:tgtEl>
                                      </p:cBhvr>
                                      <p:to x="100000" y="80000"/>
                                    </p:animScale>
                                    <p:animScale>
                                      <p:cBhvr>
                                        <p:cTn id="296" dur="166" decel="50000">
                                          <p:stCondLst>
                                            <p:cond delay="1338"/>
                                          </p:stCondLst>
                                        </p:cTn>
                                        <p:tgtEl>
                                          <p:spTgt spid="25"/>
                                        </p:tgtEl>
                                      </p:cBhvr>
                                      <p:to x="100000" y="100000"/>
                                    </p:animScale>
                                    <p:animScale>
                                      <p:cBhvr>
                                        <p:cTn id="297" dur="26">
                                          <p:stCondLst>
                                            <p:cond delay="1642"/>
                                          </p:stCondLst>
                                        </p:cTn>
                                        <p:tgtEl>
                                          <p:spTgt spid="25"/>
                                        </p:tgtEl>
                                      </p:cBhvr>
                                      <p:to x="100000" y="90000"/>
                                    </p:animScale>
                                    <p:animScale>
                                      <p:cBhvr>
                                        <p:cTn id="298" dur="166" decel="50000">
                                          <p:stCondLst>
                                            <p:cond delay="1668"/>
                                          </p:stCondLst>
                                        </p:cTn>
                                        <p:tgtEl>
                                          <p:spTgt spid="25"/>
                                        </p:tgtEl>
                                      </p:cBhvr>
                                      <p:to x="100000" y="100000"/>
                                    </p:animScale>
                                    <p:animScale>
                                      <p:cBhvr>
                                        <p:cTn id="299" dur="26">
                                          <p:stCondLst>
                                            <p:cond delay="1808"/>
                                          </p:stCondLst>
                                        </p:cTn>
                                        <p:tgtEl>
                                          <p:spTgt spid="25"/>
                                        </p:tgtEl>
                                      </p:cBhvr>
                                      <p:to x="100000" y="95000"/>
                                    </p:animScale>
                                    <p:animScale>
                                      <p:cBhvr>
                                        <p:cTn id="300" dur="166" decel="50000">
                                          <p:stCondLst>
                                            <p:cond delay="1834"/>
                                          </p:stCondLst>
                                        </p:cTn>
                                        <p:tgtEl>
                                          <p:spTgt spid="25"/>
                                        </p:tgtEl>
                                      </p:cBhvr>
                                      <p:to x="100000" y="100000"/>
                                    </p:animScale>
                                  </p:childTnLst>
                                </p:cTn>
                              </p:par>
                              <p:par>
                                <p:cTn id="301" presetID="45" presetClass="path" presetSubtype="0" accel="50000" decel="50000" fill="hold" nodeType="withEffect">
                                  <p:stCondLst>
                                    <p:cond delay="0"/>
                                  </p:stCondLst>
                                  <p:childTnLst>
                                    <p:animMotion origin="layout" path="M -0.25 -3.33333E-6 L -0.23298 -3.33333E-6 C -0.225 -3.33333E-6 -0.21597 -0.01875 -0.20798 -0.02129 C -0.20208 -0.02129 -0.19097 -0.00393 -0.18593 -0.00393 C -0.17899 -0.00393 -0.17205 -0.00926 -0.15902 -0.00926 L -0.15 -0.21597 L -0.13993 0.03334 L -0.12795 -3.33333E-6 L -0.11805 -0.00926 L -0.09392 -0.00139 C -0.08298 -0.00532 -0.07395 -0.02268 -0.06302 -0.02939 C -0.05902 -0.03055 -0.05 -0.03194 -0.04392 -0.02939 C -0.03802 -0.02662 -0.03298 -0.0081 -0.03107 -0.00671 C -0.02795 -0.00139 -0.021 -0.00671 -0.01701 -0.00393 L -0.01093 -3.33333E-6 L -3.33333E-6 -3.33333E-6 " pathEditMode="relative" rAng="0" ptsTypes="FfffFFFFFffffFFF">
                                      <p:cBhvr>
                                        <p:cTn id="302" dur="2000" fill="hold"/>
                                        <p:tgtEl>
                                          <p:spTgt spid="25"/>
                                        </p:tgtEl>
                                        <p:attrNameLst>
                                          <p:attrName>ppt_x</p:attrName>
                                          <p:attrName>ppt_y</p:attrName>
                                        </p:attrNameLst>
                                      </p:cBhvr>
                                      <p:rCtr x="125" y="-91"/>
                                    </p:animMotion>
                                  </p:childTnLst>
                                </p:cTn>
                              </p:par>
                              <p:par>
                                <p:cTn id="303" presetID="26" presetClass="entr" presetSubtype="0" fill="hold" nodeType="withEffect">
                                  <p:stCondLst>
                                    <p:cond delay="0"/>
                                  </p:stCondLst>
                                  <p:childTnLst>
                                    <p:set>
                                      <p:cBhvr>
                                        <p:cTn id="304" dur="1" fill="hold">
                                          <p:stCondLst>
                                            <p:cond delay="0"/>
                                          </p:stCondLst>
                                        </p:cTn>
                                        <p:tgtEl>
                                          <p:spTgt spid="26"/>
                                        </p:tgtEl>
                                        <p:attrNameLst>
                                          <p:attrName>style.visibility</p:attrName>
                                        </p:attrNameLst>
                                      </p:cBhvr>
                                      <p:to>
                                        <p:strVal val="visible"/>
                                      </p:to>
                                    </p:set>
                                    <p:animEffect transition="in" filter="wipe(down)">
                                      <p:cBhvr>
                                        <p:cTn id="305" dur="580">
                                          <p:stCondLst>
                                            <p:cond delay="0"/>
                                          </p:stCondLst>
                                        </p:cTn>
                                        <p:tgtEl>
                                          <p:spTgt spid="26"/>
                                        </p:tgtEl>
                                      </p:cBhvr>
                                    </p:animEffect>
                                    <p:anim calcmode="lin" valueType="num">
                                      <p:cBhvr>
                                        <p:cTn id="306" dur="1822" tmFilter="0,0; 0.14,0.36; 0.43,0.73; 0.71,0.91; 1.0,1.0">
                                          <p:stCondLst>
                                            <p:cond delay="0"/>
                                          </p:stCondLst>
                                        </p:cTn>
                                        <p:tgtEl>
                                          <p:spTgt spid="26"/>
                                        </p:tgtEl>
                                        <p:attrNameLst>
                                          <p:attrName>ppt_x</p:attrName>
                                        </p:attrNameLst>
                                      </p:cBhvr>
                                      <p:tavLst>
                                        <p:tav tm="0">
                                          <p:val>
                                            <p:strVal val="#ppt_x-0.25"/>
                                          </p:val>
                                        </p:tav>
                                        <p:tav tm="100000">
                                          <p:val>
                                            <p:strVal val="#ppt_x"/>
                                          </p:val>
                                        </p:tav>
                                      </p:tavLst>
                                    </p:anim>
                                    <p:anim calcmode="lin" valueType="num">
                                      <p:cBhvr>
                                        <p:cTn id="307" dur="664" tmFilter="0.0,0.0; 0.25,0.07; 0.50,0.2; 0.75,0.467; 1.0,1.0">
                                          <p:stCondLst>
                                            <p:cond delay="0"/>
                                          </p:stCondLst>
                                        </p:cTn>
                                        <p:tgtEl>
                                          <p:spTgt spid="26"/>
                                        </p:tgtEl>
                                        <p:attrNameLst>
                                          <p:attrName>ppt_y</p:attrName>
                                        </p:attrNameLst>
                                      </p:cBhvr>
                                      <p:tavLst>
                                        <p:tav tm="0" fmla="#ppt_y-sin(pi*$)/3">
                                          <p:val>
                                            <p:fltVal val="0.5"/>
                                          </p:val>
                                        </p:tav>
                                        <p:tav tm="100000">
                                          <p:val>
                                            <p:fltVal val="1"/>
                                          </p:val>
                                        </p:tav>
                                      </p:tavLst>
                                    </p:anim>
                                    <p:anim calcmode="lin" valueType="num">
                                      <p:cBhvr>
                                        <p:cTn id="308" dur="664" tmFilter="0, 0; 0.125,0.2665; 0.25,0.4; 0.375,0.465; 0.5,0.5;  0.625,0.535; 0.75,0.6; 0.875,0.7335; 1,1">
                                          <p:stCondLst>
                                            <p:cond delay="664"/>
                                          </p:stCondLst>
                                        </p:cTn>
                                        <p:tgtEl>
                                          <p:spTgt spid="26"/>
                                        </p:tgtEl>
                                        <p:attrNameLst>
                                          <p:attrName>ppt_y</p:attrName>
                                        </p:attrNameLst>
                                      </p:cBhvr>
                                      <p:tavLst>
                                        <p:tav tm="0" fmla="#ppt_y-sin(pi*$)/9">
                                          <p:val>
                                            <p:fltVal val="0"/>
                                          </p:val>
                                        </p:tav>
                                        <p:tav tm="100000">
                                          <p:val>
                                            <p:fltVal val="1"/>
                                          </p:val>
                                        </p:tav>
                                      </p:tavLst>
                                    </p:anim>
                                    <p:anim calcmode="lin" valueType="num">
                                      <p:cBhvr>
                                        <p:cTn id="309" dur="332" tmFilter="0, 0; 0.125,0.2665; 0.25,0.4; 0.375,0.465; 0.5,0.5;  0.625,0.535; 0.75,0.6; 0.875,0.7335; 1,1">
                                          <p:stCondLst>
                                            <p:cond delay="1324"/>
                                          </p:stCondLst>
                                        </p:cTn>
                                        <p:tgtEl>
                                          <p:spTgt spid="26"/>
                                        </p:tgtEl>
                                        <p:attrNameLst>
                                          <p:attrName>ppt_y</p:attrName>
                                        </p:attrNameLst>
                                      </p:cBhvr>
                                      <p:tavLst>
                                        <p:tav tm="0" fmla="#ppt_y-sin(pi*$)/27">
                                          <p:val>
                                            <p:fltVal val="0"/>
                                          </p:val>
                                        </p:tav>
                                        <p:tav tm="100000">
                                          <p:val>
                                            <p:fltVal val="1"/>
                                          </p:val>
                                        </p:tav>
                                      </p:tavLst>
                                    </p:anim>
                                    <p:anim calcmode="lin" valueType="num">
                                      <p:cBhvr>
                                        <p:cTn id="310" dur="164" tmFilter="0, 0; 0.125,0.2665; 0.25,0.4; 0.375,0.465; 0.5,0.5;  0.625,0.535; 0.75,0.6; 0.875,0.7335; 1,1">
                                          <p:stCondLst>
                                            <p:cond delay="1656"/>
                                          </p:stCondLst>
                                        </p:cTn>
                                        <p:tgtEl>
                                          <p:spTgt spid="26"/>
                                        </p:tgtEl>
                                        <p:attrNameLst>
                                          <p:attrName>ppt_y</p:attrName>
                                        </p:attrNameLst>
                                      </p:cBhvr>
                                      <p:tavLst>
                                        <p:tav tm="0" fmla="#ppt_y-sin(pi*$)/81">
                                          <p:val>
                                            <p:fltVal val="0"/>
                                          </p:val>
                                        </p:tav>
                                        <p:tav tm="100000">
                                          <p:val>
                                            <p:fltVal val="1"/>
                                          </p:val>
                                        </p:tav>
                                      </p:tavLst>
                                    </p:anim>
                                    <p:animScale>
                                      <p:cBhvr>
                                        <p:cTn id="311" dur="26">
                                          <p:stCondLst>
                                            <p:cond delay="650"/>
                                          </p:stCondLst>
                                        </p:cTn>
                                        <p:tgtEl>
                                          <p:spTgt spid="26"/>
                                        </p:tgtEl>
                                      </p:cBhvr>
                                      <p:to x="100000" y="60000"/>
                                    </p:animScale>
                                    <p:animScale>
                                      <p:cBhvr>
                                        <p:cTn id="312" dur="166" decel="50000">
                                          <p:stCondLst>
                                            <p:cond delay="676"/>
                                          </p:stCondLst>
                                        </p:cTn>
                                        <p:tgtEl>
                                          <p:spTgt spid="26"/>
                                        </p:tgtEl>
                                      </p:cBhvr>
                                      <p:to x="100000" y="100000"/>
                                    </p:animScale>
                                    <p:animScale>
                                      <p:cBhvr>
                                        <p:cTn id="313" dur="26">
                                          <p:stCondLst>
                                            <p:cond delay="1312"/>
                                          </p:stCondLst>
                                        </p:cTn>
                                        <p:tgtEl>
                                          <p:spTgt spid="26"/>
                                        </p:tgtEl>
                                      </p:cBhvr>
                                      <p:to x="100000" y="80000"/>
                                    </p:animScale>
                                    <p:animScale>
                                      <p:cBhvr>
                                        <p:cTn id="314" dur="166" decel="50000">
                                          <p:stCondLst>
                                            <p:cond delay="1338"/>
                                          </p:stCondLst>
                                        </p:cTn>
                                        <p:tgtEl>
                                          <p:spTgt spid="26"/>
                                        </p:tgtEl>
                                      </p:cBhvr>
                                      <p:to x="100000" y="100000"/>
                                    </p:animScale>
                                    <p:animScale>
                                      <p:cBhvr>
                                        <p:cTn id="315" dur="26">
                                          <p:stCondLst>
                                            <p:cond delay="1642"/>
                                          </p:stCondLst>
                                        </p:cTn>
                                        <p:tgtEl>
                                          <p:spTgt spid="26"/>
                                        </p:tgtEl>
                                      </p:cBhvr>
                                      <p:to x="100000" y="90000"/>
                                    </p:animScale>
                                    <p:animScale>
                                      <p:cBhvr>
                                        <p:cTn id="316" dur="166" decel="50000">
                                          <p:stCondLst>
                                            <p:cond delay="1668"/>
                                          </p:stCondLst>
                                        </p:cTn>
                                        <p:tgtEl>
                                          <p:spTgt spid="26"/>
                                        </p:tgtEl>
                                      </p:cBhvr>
                                      <p:to x="100000" y="100000"/>
                                    </p:animScale>
                                    <p:animScale>
                                      <p:cBhvr>
                                        <p:cTn id="317" dur="26">
                                          <p:stCondLst>
                                            <p:cond delay="1808"/>
                                          </p:stCondLst>
                                        </p:cTn>
                                        <p:tgtEl>
                                          <p:spTgt spid="26"/>
                                        </p:tgtEl>
                                      </p:cBhvr>
                                      <p:to x="100000" y="95000"/>
                                    </p:animScale>
                                    <p:animScale>
                                      <p:cBhvr>
                                        <p:cTn id="318" dur="166" decel="50000">
                                          <p:stCondLst>
                                            <p:cond delay="1834"/>
                                          </p:stCondLst>
                                        </p:cTn>
                                        <p:tgtEl>
                                          <p:spTgt spid="26"/>
                                        </p:tgtEl>
                                      </p:cBhvr>
                                      <p:to x="100000" y="100000"/>
                                    </p:animScale>
                                  </p:childTnLst>
                                </p:cTn>
                              </p:par>
                              <p:par>
                                <p:cTn id="319" presetID="45" presetClass="path" presetSubtype="0" accel="50000" decel="50000" fill="hold" nodeType="withEffect">
                                  <p:stCondLst>
                                    <p:cond delay="0"/>
                                  </p:stCondLst>
                                  <p:childTnLst>
                                    <p:animMotion origin="layout" path="M -0.25 -3.33333E-6 L -0.23298 -3.33333E-6 C -0.225 -3.33333E-6 -0.21597 -0.01875 -0.20798 -0.02129 C -0.20208 -0.02129 -0.19097 -0.00393 -0.18593 -0.00393 C -0.17899 -0.00393 -0.17205 -0.00926 -0.15902 -0.00926 L -0.15 -0.21597 L -0.13993 0.03334 L -0.12795 -3.33333E-6 L -0.11805 -0.00926 L -0.09392 -0.00139 C -0.08298 -0.00532 -0.07395 -0.02268 -0.06302 -0.02939 C -0.05902 -0.03055 -0.05 -0.03194 -0.04392 -0.02939 C -0.03802 -0.02662 -0.03298 -0.0081 -0.03107 -0.00671 C -0.02795 -0.00139 -0.021 -0.00671 -0.01701 -0.00393 L -0.01093 -3.33333E-6 L -3.33333E-6 -3.33333E-6 " pathEditMode="relative" rAng="0" ptsTypes="FfffFFFFFffffFFF">
                                      <p:cBhvr>
                                        <p:cTn id="320" dur="2000" fill="hold"/>
                                        <p:tgtEl>
                                          <p:spTgt spid="26"/>
                                        </p:tgtEl>
                                        <p:attrNameLst>
                                          <p:attrName>ppt_x</p:attrName>
                                          <p:attrName>ppt_y</p:attrName>
                                        </p:attrNameLst>
                                      </p:cBhvr>
                                      <p:rCtr x="125" y="-91"/>
                                    </p:animMotion>
                                  </p:childTnLst>
                                </p:cTn>
                              </p:par>
                              <p:par>
                                <p:cTn id="321" presetID="26" presetClass="entr" presetSubtype="0" fill="hold" nodeType="withEffect">
                                  <p:stCondLst>
                                    <p:cond delay="0"/>
                                  </p:stCondLst>
                                  <p:childTnLst>
                                    <p:set>
                                      <p:cBhvr>
                                        <p:cTn id="322" dur="1" fill="hold">
                                          <p:stCondLst>
                                            <p:cond delay="0"/>
                                          </p:stCondLst>
                                        </p:cTn>
                                        <p:tgtEl>
                                          <p:spTgt spid="27"/>
                                        </p:tgtEl>
                                        <p:attrNameLst>
                                          <p:attrName>style.visibility</p:attrName>
                                        </p:attrNameLst>
                                      </p:cBhvr>
                                      <p:to>
                                        <p:strVal val="visible"/>
                                      </p:to>
                                    </p:set>
                                    <p:animEffect transition="in" filter="wipe(down)">
                                      <p:cBhvr>
                                        <p:cTn id="323" dur="580">
                                          <p:stCondLst>
                                            <p:cond delay="0"/>
                                          </p:stCondLst>
                                        </p:cTn>
                                        <p:tgtEl>
                                          <p:spTgt spid="27"/>
                                        </p:tgtEl>
                                      </p:cBhvr>
                                    </p:animEffect>
                                    <p:anim calcmode="lin" valueType="num">
                                      <p:cBhvr>
                                        <p:cTn id="324" dur="1822" tmFilter="0,0; 0.14,0.36; 0.43,0.73; 0.71,0.91; 1.0,1.0">
                                          <p:stCondLst>
                                            <p:cond delay="0"/>
                                          </p:stCondLst>
                                        </p:cTn>
                                        <p:tgtEl>
                                          <p:spTgt spid="27"/>
                                        </p:tgtEl>
                                        <p:attrNameLst>
                                          <p:attrName>ppt_x</p:attrName>
                                        </p:attrNameLst>
                                      </p:cBhvr>
                                      <p:tavLst>
                                        <p:tav tm="0">
                                          <p:val>
                                            <p:strVal val="#ppt_x-0.25"/>
                                          </p:val>
                                        </p:tav>
                                        <p:tav tm="100000">
                                          <p:val>
                                            <p:strVal val="#ppt_x"/>
                                          </p:val>
                                        </p:tav>
                                      </p:tavLst>
                                    </p:anim>
                                    <p:anim calcmode="lin" valueType="num">
                                      <p:cBhvr>
                                        <p:cTn id="325" dur="664" tmFilter="0.0,0.0; 0.25,0.07; 0.50,0.2; 0.75,0.467; 1.0,1.0">
                                          <p:stCondLst>
                                            <p:cond delay="0"/>
                                          </p:stCondLst>
                                        </p:cTn>
                                        <p:tgtEl>
                                          <p:spTgt spid="27"/>
                                        </p:tgtEl>
                                        <p:attrNameLst>
                                          <p:attrName>ppt_y</p:attrName>
                                        </p:attrNameLst>
                                      </p:cBhvr>
                                      <p:tavLst>
                                        <p:tav tm="0" fmla="#ppt_y-sin(pi*$)/3">
                                          <p:val>
                                            <p:fltVal val="0.5"/>
                                          </p:val>
                                        </p:tav>
                                        <p:tav tm="100000">
                                          <p:val>
                                            <p:fltVal val="1"/>
                                          </p:val>
                                        </p:tav>
                                      </p:tavLst>
                                    </p:anim>
                                    <p:anim calcmode="lin" valueType="num">
                                      <p:cBhvr>
                                        <p:cTn id="326" dur="664" tmFilter="0, 0; 0.125,0.2665; 0.25,0.4; 0.375,0.465; 0.5,0.5;  0.625,0.535; 0.75,0.6; 0.875,0.7335; 1,1">
                                          <p:stCondLst>
                                            <p:cond delay="664"/>
                                          </p:stCondLst>
                                        </p:cTn>
                                        <p:tgtEl>
                                          <p:spTgt spid="27"/>
                                        </p:tgtEl>
                                        <p:attrNameLst>
                                          <p:attrName>ppt_y</p:attrName>
                                        </p:attrNameLst>
                                      </p:cBhvr>
                                      <p:tavLst>
                                        <p:tav tm="0" fmla="#ppt_y-sin(pi*$)/9">
                                          <p:val>
                                            <p:fltVal val="0"/>
                                          </p:val>
                                        </p:tav>
                                        <p:tav tm="100000">
                                          <p:val>
                                            <p:fltVal val="1"/>
                                          </p:val>
                                        </p:tav>
                                      </p:tavLst>
                                    </p:anim>
                                    <p:anim calcmode="lin" valueType="num">
                                      <p:cBhvr>
                                        <p:cTn id="327" dur="332" tmFilter="0, 0; 0.125,0.2665; 0.25,0.4; 0.375,0.465; 0.5,0.5;  0.625,0.535; 0.75,0.6; 0.875,0.7335; 1,1">
                                          <p:stCondLst>
                                            <p:cond delay="1324"/>
                                          </p:stCondLst>
                                        </p:cTn>
                                        <p:tgtEl>
                                          <p:spTgt spid="27"/>
                                        </p:tgtEl>
                                        <p:attrNameLst>
                                          <p:attrName>ppt_y</p:attrName>
                                        </p:attrNameLst>
                                      </p:cBhvr>
                                      <p:tavLst>
                                        <p:tav tm="0" fmla="#ppt_y-sin(pi*$)/27">
                                          <p:val>
                                            <p:fltVal val="0"/>
                                          </p:val>
                                        </p:tav>
                                        <p:tav tm="100000">
                                          <p:val>
                                            <p:fltVal val="1"/>
                                          </p:val>
                                        </p:tav>
                                      </p:tavLst>
                                    </p:anim>
                                    <p:anim calcmode="lin" valueType="num">
                                      <p:cBhvr>
                                        <p:cTn id="328" dur="164" tmFilter="0, 0; 0.125,0.2665; 0.25,0.4; 0.375,0.465; 0.5,0.5;  0.625,0.535; 0.75,0.6; 0.875,0.7335; 1,1">
                                          <p:stCondLst>
                                            <p:cond delay="1656"/>
                                          </p:stCondLst>
                                        </p:cTn>
                                        <p:tgtEl>
                                          <p:spTgt spid="27"/>
                                        </p:tgtEl>
                                        <p:attrNameLst>
                                          <p:attrName>ppt_y</p:attrName>
                                        </p:attrNameLst>
                                      </p:cBhvr>
                                      <p:tavLst>
                                        <p:tav tm="0" fmla="#ppt_y-sin(pi*$)/81">
                                          <p:val>
                                            <p:fltVal val="0"/>
                                          </p:val>
                                        </p:tav>
                                        <p:tav tm="100000">
                                          <p:val>
                                            <p:fltVal val="1"/>
                                          </p:val>
                                        </p:tav>
                                      </p:tavLst>
                                    </p:anim>
                                    <p:animScale>
                                      <p:cBhvr>
                                        <p:cTn id="329" dur="26">
                                          <p:stCondLst>
                                            <p:cond delay="650"/>
                                          </p:stCondLst>
                                        </p:cTn>
                                        <p:tgtEl>
                                          <p:spTgt spid="27"/>
                                        </p:tgtEl>
                                      </p:cBhvr>
                                      <p:to x="100000" y="60000"/>
                                    </p:animScale>
                                    <p:animScale>
                                      <p:cBhvr>
                                        <p:cTn id="330" dur="166" decel="50000">
                                          <p:stCondLst>
                                            <p:cond delay="676"/>
                                          </p:stCondLst>
                                        </p:cTn>
                                        <p:tgtEl>
                                          <p:spTgt spid="27"/>
                                        </p:tgtEl>
                                      </p:cBhvr>
                                      <p:to x="100000" y="100000"/>
                                    </p:animScale>
                                    <p:animScale>
                                      <p:cBhvr>
                                        <p:cTn id="331" dur="26">
                                          <p:stCondLst>
                                            <p:cond delay="1312"/>
                                          </p:stCondLst>
                                        </p:cTn>
                                        <p:tgtEl>
                                          <p:spTgt spid="27"/>
                                        </p:tgtEl>
                                      </p:cBhvr>
                                      <p:to x="100000" y="80000"/>
                                    </p:animScale>
                                    <p:animScale>
                                      <p:cBhvr>
                                        <p:cTn id="332" dur="166" decel="50000">
                                          <p:stCondLst>
                                            <p:cond delay="1338"/>
                                          </p:stCondLst>
                                        </p:cTn>
                                        <p:tgtEl>
                                          <p:spTgt spid="27"/>
                                        </p:tgtEl>
                                      </p:cBhvr>
                                      <p:to x="100000" y="100000"/>
                                    </p:animScale>
                                    <p:animScale>
                                      <p:cBhvr>
                                        <p:cTn id="333" dur="26">
                                          <p:stCondLst>
                                            <p:cond delay="1642"/>
                                          </p:stCondLst>
                                        </p:cTn>
                                        <p:tgtEl>
                                          <p:spTgt spid="27"/>
                                        </p:tgtEl>
                                      </p:cBhvr>
                                      <p:to x="100000" y="90000"/>
                                    </p:animScale>
                                    <p:animScale>
                                      <p:cBhvr>
                                        <p:cTn id="334" dur="166" decel="50000">
                                          <p:stCondLst>
                                            <p:cond delay="1668"/>
                                          </p:stCondLst>
                                        </p:cTn>
                                        <p:tgtEl>
                                          <p:spTgt spid="27"/>
                                        </p:tgtEl>
                                      </p:cBhvr>
                                      <p:to x="100000" y="100000"/>
                                    </p:animScale>
                                    <p:animScale>
                                      <p:cBhvr>
                                        <p:cTn id="335" dur="26">
                                          <p:stCondLst>
                                            <p:cond delay="1808"/>
                                          </p:stCondLst>
                                        </p:cTn>
                                        <p:tgtEl>
                                          <p:spTgt spid="27"/>
                                        </p:tgtEl>
                                      </p:cBhvr>
                                      <p:to x="100000" y="95000"/>
                                    </p:animScale>
                                    <p:animScale>
                                      <p:cBhvr>
                                        <p:cTn id="336" dur="166" decel="50000">
                                          <p:stCondLst>
                                            <p:cond delay="1834"/>
                                          </p:stCondLst>
                                        </p:cTn>
                                        <p:tgtEl>
                                          <p:spTgt spid="27"/>
                                        </p:tgtEl>
                                      </p:cBhvr>
                                      <p:to x="100000" y="100000"/>
                                    </p:animScale>
                                  </p:childTnLst>
                                </p:cTn>
                              </p:par>
                              <p:par>
                                <p:cTn id="337" presetID="24" presetClass="path" presetSubtype="0" accel="50000" decel="50000" fill="hold" nodeType="withEffect">
                                  <p:stCondLst>
                                    <p:cond delay="0"/>
                                  </p:stCondLst>
                                  <p:childTnLst>
                                    <p:animMotion origin="layout" path="M -0.02326 0.05486 C -0.00034 0.05625 0.01875 0.0669 0.02882 0.08287 L 0.05174 0.12014 C 0.05677 0.12824 0.06476 0.13218 0.07466 0.13218 C 0.08872 0.13218 0.1007 0.12153 0.10174 0.10556 C 0.1007 0.09213 0.08872 0.0801 0.07466 0.0801 C 0.06476 0.0801 0.05677 0.08542 0.05174 0.09213 L 0.02882 0.12963 C 0.01875 0.14561 -0.00034 0.15625 -0.02326 0.15764 C -0.04618 0.15625 -0.06527 0.14561 -0.07534 0.12963 L -0.09826 0.09213 C -0.10329 0.08542 -0.11128 0.0801 -0.12118 0.0801 C -0.13524 0.0801 -0.14722 0.09213 -0.14826 0.10556 C -0.14722 0.12153 -0.13524 0.13218 -0.12118 0.13218 C -0.11128 0.13218 -0.10329 0.12824 -0.09826 0.12014 L -0.07534 0.08287 C -0.06527 0.0669 -0.04618 0.05625 -0.02326 0.05486 Z " pathEditMode="relative" rAng="0" ptsTypes="fFffffFffFffffFff">
                                      <p:cBhvr>
                                        <p:cTn id="338" dur="2000" fill="hold"/>
                                        <p:tgtEl>
                                          <p:spTgt spid="27"/>
                                        </p:tgtEl>
                                        <p:attrNameLst>
                                          <p:attrName>ppt_x</p:attrName>
                                          <p:attrName>ppt_y</p:attrName>
                                        </p:attrNameLst>
                                      </p:cBhvr>
                                      <p:rCtr x="0" y="51"/>
                                    </p:animMotion>
                                  </p:childTnLst>
                                </p:cTn>
                              </p:par>
                              <p:par>
                                <p:cTn id="339" presetID="26" presetClass="entr" presetSubtype="0" fill="hold" nodeType="withEffect">
                                  <p:stCondLst>
                                    <p:cond delay="0"/>
                                  </p:stCondLst>
                                  <p:childTnLst>
                                    <p:set>
                                      <p:cBhvr>
                                        <p:cTn id="340" dur="1" fill="hold">
                                          <p:stCondLst>
                                            <p:cond delay="0"/>
                                          </p:stCondLst>
                                        </p:cTn>
                                        <p:tgtEl>
                                          <p:spTgt spid="28"/>
                                        </p:tgtEl>
                                        <p:attrNameLst>
                                          <p:attrName>style.visibility</p:attrName>
                                        </p:attrNameLst>
                                      </p:cBhvr>
                                      <p:to>
                                        <p:strVal val="visible"/>
                                      </p:to>
                                    </p:set>
                                    <p:animEffect transition="in" filter="wipe(down)">
                                      <p:cBhvr>
                                        <p:cTn id="341" dur="580">
                                          <p:stCondLst>
                                            <p:cond delay="0"/>
                                          </p:stCondLst>
                                        </p:cTn>
                                        <p:tgtEl>
                                          <p:spTgt spid="28"/>
                                        </p:tgtEl>
                                      </p:cBhvr>
                                    </p:animEffect>
                                    <p:anim calcmode="lin" valueType="num">
                                      <p:cBhvr>
                                        <p:cTn id="342" dur="1822" tmFilter="0,0; 0.14,0.36; 0.43,0.73; 0.71,0.91; 1.0,1.0">
                                          <p:stCondLst>
                                            <p:cond delay="0"/>
                                          </p:stCondLst>
                                        </p:cTn>
                                        <p:tgtEl>
                                          <p:spTgt spid="28"/>
                                        </p:tgtEl>
                                        <p:attrNameLst>
                                          <p:attrName>ppt_x</p:attrName>
                                        </p:attrNameLst>
                                      </p:cBhvr>
                                      <p:tavLst>
                                        <p:tav tm="0">
                                          <p:val>
                                            <p:strVal val="#ppt_x-0.25"/>
                                          </p:val>
                                        </p:tav>
                                        <p:tav tm="100000">
                                          <p:val>
                                            <p:strVal val="#ppt_x"/>
                                          </p:val>
                                        </p:tav>
                                      </p:tavLst>
                                    </p:anim>
                                    <p:anim calcmode="lin" valueType="num">
                                      <p:cBhvr>
                                        <p:cTn id="343" dur="664" tmFilter="0.0,0.0; 0.25,0.07; 0.50,0.2; 0.75,0.467; 1.0,1.0">
                                          <p:stCondLst>
                                            <p:cond delay="0"/>
                                          </p:stCondLst>
                                        </p:cTn>
                                        <p:tgtEl>
                                          <p:spTgt spid="28"/>
                                        </p:tgtEl>
                                        <p:attrNameLst>
                                          <p:attrName>ppt_y</p:attrName>
                                        </p:attrNameLst>
                                      </p:cBhvr>
                                      <p:tavLst>
                                        <p:tav tm="0" fmla="#ppt_y-sin(pi*$)/3">
                                          <p:val>
                                            <p:fltVal val="0.5"/>
                                          </p:val>
                                        </p:tav>
                                        <p:tav tm="100000">
                                          <p:val>
                                            <p:fltVal val="1"/>
                                          </p:val>
                                        </p:tav>
                                      </p:tavLst>
                                    </p:anim>
                                    <p:anim calcmode="lin" valueType="num">
                                      <p:cBhvr>
                                        <p:cTn id="344" dur="664" tmFilter="0, 0; 0.125,0.2665; 0.25,0.4; 0.375,0.465; 0.5,0.5;  0.625,0.535; 0.75,0.6; 0.875,0.7335; 1,1">
                                          <p:stCondLst>
                                            <p:cond delay="664"/>
                                          </p:stCondLst>
                                        </p:cTn>
                                        <p:tgtEl>
                                          <p:spTgt spid="28"/>
                                        </p:tgtEl>
                                        <p:attrNameLst>
                                          <p:attrName>ppt_y</p:attrName>
                                        </p:attrNameLst>
                                      </p:cBhvr>
                                      <p:tavLst>
                                        <p:tav tm="0" fmla="#ppt_y-sin(pi*$)/9">
                                          <p:val>
                                            <p:fltVal val="0"/>
                                          </p:val>
                                        </p:tav>
                                        <p:tav tm="100000">
                                          <p:val>
                                            <p:fltVal val="1"/>
                                          </p:val>
                                        </p:tav>
                                      </p:tavLst>
                                    </p:anim>
                                    <p:anim calcmode="lin" valueType="num">
                                      <p:cBhvr>
                                        <p:cTn id="345" dur="332" tmFilter="0, 0; 0.125,0.2665; 0.25,0.4; 0.375,0.465; 0.5,0.5;  0.625,0.535; 0.75,0.6; 0.875,0.7335; 1,1">
                                          <p:stCondLst>
                                            <p:cond delay="1324"/>
                                          </p:stCondLst>
                                        </p:cTn>
                                        <p:tgtEl>
                                          <p:spTgt spid="28"/>
                                        </p:tgtEl>
                                        <p:attrNameLst>
                                          <p:attrName>ppt_y</p:attrName>
                                        </p:attrNameLst>
                                      </p:cBhvr>
                                      <p:tavLst>
                                        <p:tav tm="0" fmla="#ppt_y-sin(pi*$)/27">
                                          <p:val>
                                            <p:fltVal val="0"/>
                                          </p:val>
                                        </p:tav>
                                        <p:tav tm="100000">
                                          <p:val>
                                            <p:fltVal val="1"/>
                                          </p:val>
                                        </p:tav>
                                      </p:tavLst>
                                    </p:anim>
                                    <p:anim calcmode="lin" valueType="num">
                                      <p:cBhvr>
                                        <p:cTn id="346" dur="164" tmFilter="0, 0; 0.125,0.2665; 0.25,0.4; 0.375,0.465; 0.5,0.5;  0.625,0.535; 0.75,0.6; 0.875,0.7335; 1,1">
                                          <p:stCondLst>
                                            <p:cond delay="1656"/>
                                          </p:stCondLst>
                                        </p:cTn>
                                        <p:tgtEl>
                                          <p:spTgt spid="28"/>
                                        </p:tgtEl>
                                        <p:attrNameLst>
                                          <p:attrName>ppt_y</p:attrName>
                                        </p:attrNameLst>
                                      </p:cBhvr>
                                      <p:tavLst>
                                        <p:tav tm="0" fmla="#ppt_y-sin(pi*$)/81">
                                          <p:val>
                                            <p:fltVal val="0"/>
                                          </p:val>
                                        </p:tav>
                                        <p:tav tm="100000">
                                          <p:val>
                                            <p:fltVal val="1"/>
                                          </p:val>
                                        </p:tav>
                                      </p:tavLst>
                                    </p:anim>
                                    <p:animScale>
                                      <p:cBhvr>
                                        <p:cTn id="347" dur="26">
                                          <p:stCondLst>
                                            <p:cond delay="650"/>
                                          </p:stCondLst>
                                        </p:cTn>
                                        <p:tgtEl>
                                          <p:spTgt spid="28"/>
                                        </p:tgtEl>
                                      </p:cBhvr>
                                      <p:to x="100000" y="60000"/>
                                    </p:animScale>
                                    <p:animScale>
                                      <p:cBhvr>
                                        <p:cTn id="348" dur="166" decel="50000">
                                          <p:stCondLst>
                                            <p:cond delay="676"/>
                                          </p:stCondLst>
                                        </p:cTn>
                                        <p:tgtEl>
                                          <p:spTgt spid="28"/>
                                        </p:tgtEl>
                                      </p:cBhvr>
                                      <p:to x="100000" y="100000"/>
                                    </p:animScale>
                                    <p:animScale>
                                      <p:cBhvr>
                                        <p:cTn id="349" dur="26">
                                          <p:stCondLst>
                                            <p:cond delay="1312"/>
                                          </p:stCondLst>
                                        </p:cTn>
                                        <p:tgtEl>
                                          <p:spTgt spid="28"/>
                                        </p:tgtEl>
                                      </p:cBhvr>
                                      <p:to x="100000" y="80000"/>
                                    </p:animScale>
                                    <p:animScale>
                                      <p:cBhvr>
                                        <p:cTn id="350" dur="166" decel="50000">
                                          <p:stCondLst>
                                            <p:cond delay="1338"/>
                                          </p:stCondLst>
                                        </p:cTn>
                                        <p:tgtEl>
                                          <p:spTgt spid="28"/>
                                        </p:tgtEl>
                                      </p:cBhvr>
                                      <p:to x="100000" y="100000"/>
                                    </p:animScale>
                                    <p:animScale>
                                      <p:cBhvr>
                                        <p:cTn id="351" dur="26">
                                          <p:stCondLst>
                                            <p:cond delay="1642"/>
                                          </p:stCondLst>
                                        </p:cTn>
                                        <p:tgtEl>
                                          <p:spTgt spid="28"/>
                                        </p:tgtEl>
                                      </p:cBhvr>
                                      <p:to x="100000" y="90000"/>
                                    </p:animScale>
                                    <p:animScale>
                                      <p:cBhvr>
                                        <p:cTn id="352" dur="166" decel="50000">
                                          <p:stCondLst>
                                            <p:cond delay="1668"/>
                                          </p:stCondLst>
                                        </p:cTn>
                                        <p:tgtEl>
                                          <p:spTgt spid="28"/>
                                        </p:tgtEl>
                                      </p:cBhvr>
                                      <p:to x="100000" y="100000"/>
                                    </p:animScale>
                                    <p:animScale>
                                      <p:cBhvr>
                                        <p:cTn id="353" dur="26">
                                          <p:stCondLst>
                                            <p:cond delay="1808"/>
                                          </p:stCondLst>
                                        </p:cTn>
                                        <p:tgtEl>
                                          <p:spTgt spid="28"/>
                                        </p:tgtEl>
                                      </p:cBhvr>
                                      <p:to x="100000" y="95000"/>
                                    </p:animScale>
                                    <p:animScale>
                                      <p:cBhvr>
                                        <p:cTn id="354" dur="166" decel="50000">
                                          <p:stCondLst>
                                            <p:cond delay="1834"/>
                                          </p:stCondLst>
                                        </p:cTn>
                                        <p:tgtEl>
                                          <p:spTgt spid="28"/>
                                        </p:tgtEl>
                                      </p:cBhvr>
                                      <p:to x="100000" y="100000"/>
                                    </p:animScale>
                                  </p:childTnLst>
                                </p:cTn>
                              </p:par>
                              <p:par>
                                <p:cTn id="355" presetID="24" presetClass="path" presetSubtype="0" accel="50000" decel="50000" fill="hold" nodeType="withEffect">
                                  <p:stCondLst>
                                    <p:cond delay="0"/>
                                  </p:stCondLst>
                                  <p:childTnLst>
                                    <p:animMotion origin="layout" path="M 0.01666 0.02222 C 0.03958 0.02361 0.05868 0.03425 0.06875 0.05023 L 0.09166 0.0875 C 0.0967 0.0956 0.10468 0.09953 0.11458 0.09953 C 0.12864 0.09953 0.14062 0.08888 0.14166 0.07291 C 0.14062 0.05949 0.12864 0.04745 0.11458 0.04745 C 0.10468 0.04745 0.0967 0.05277 0.09166 0.05949 L 0.06875 0.09699 C 0.05868 0.11296 0.03958 0.12361 0.01666 0.125 C -0.00625 0.12361 -0.02535 0.11296 -0.03542 0.09699 L -0.05834 0.05949 C -0.06337 0.05277 -0.07136 0.04745 -0.08125 0.04745 C -0.09532 0.04745 -0.10729 0.05949 -0.10834 0.07291 C -0.10729 0.08888 -0.09532 0.09953 -0.08125 0.09953 C -0.07136 0.09953 -0.06337 0.0956 -0.05834 0.0875 L -0.03542 0.05023 C -0.02535 0.03425 -0.00625 0.02361 0.01666 0.02222 Z " pathEditMode="relative" rAng="0" ptsTypes="fFffffFffFffffFff">
                                      <p:cBhvr>
                                        <p:cTn id="356" dur="2000" fill="hold"/>
                                        <p:tgtEl>
                                          <p:spTgt spid="28"/>
                                        </p:tgtEl>
                                        <p:attrNameLst>
                                          <p:attrName>ppt_x</p:attrName>
                                          <p:attrName>ppt_y</p:attrName>
                                        </p:attrNameLst>
                                      </p:cBhvr>
                                      <p:rCtr x="0" y="51"/>
                                    </p:animMotion>
                                  </p:childTnLst>
                                </p:cTn>
                              </p:par>
                              <p:par>
                                <p:cTn id="357" presetID="26" presetClass="entr" presetSubtype="0" fill="hold" nodeType="withEffect">
                                  <p:stCondLst>
                                    <p:cond delay="0"/>
                                  </p:stCondLst>
                                  <p:childTnLst>
                                    <p:set>
                                      <p:cBhvr>
                                        <p:cTn id="358" dur="1" fill="hold">
                                          <p:stCondLst>
                                            <p:cond delay="0"/>
                                          </p:stCondLst>
                                        </p:cTn>
                                        <p:tgtEl>
                                          <p:spTgt spid="29"/>
                                        </p:tgtEl>
                                        <p:attrNameLst>
                                          <p:attrName>style.visibility</p:attrName>
                                        </p:attrNameLst>
                                      </p:cBhvr>
                                      <p:to>
                                        <p:strVal val="visible"/>
                                      </p:to>
                                    </p:set>
                                    <p:animEffect transition="in" filter="wipe(down)">
                                      <p:cBhvr>
                                        <p:cTn id="359" dur="580">
                                          <p:stCondLst>
                                            <p:cond delay="0"/>
                                          </p:stCondLst>
                                        </p:cTn>
                                        <p:tgtEl>
                                          <p:spTgt spid="29"/>
                                        </p:tgtEl>
                                      </p:cBhvr>
                                    </p:animEffect>
                                    <p:anim calcmode="lin" valueType="num">
                                      <p:cBhvr>
                                        <p:cTn id="360" dur="1822" tmFilter="0,0; 0.14,0.36; 0.43,0.73; 0.71,0.91; 1.0,1.0">
                                          <p:stCondLst>
                                            <p:cond delay="0"/>
                                          </p:stCondLst>
                                        </p:cTn>
                                        <p:tgtEl>
                                          <p:spTgt spid="29"/>
                                        </p:tgtEl>
                                        <p:attrNameLst>
                                          <p:attrName>ppt_x</p:attrName>
                                        </p:attrNameLst>
                                      </p:cBhvr>
                                      <p:tavLst>
                                        <p:tav tm="0">
                                          <p:val>
                                            <p:strVal val="#ppt_x-0.25"/>
                                          </p:val>
                                        </p:tav>
                                        <p:tav tm="100000">
                                          <p:val>
                                            <p:strVal val="#ppt_x"/>
                                          </p:val>
                                        </p:tav>
                                      </p:tavLst>
                                    </p:anim>
                                    <p:anim calcmode="lin" valueType="num">
                                      <p:cBhvr>
                                        <p:cTn id="361" dur="664" tmFilter="0.0,0.0; 0.25,0.07; 0.50,0.2; 0.75,0.467; 1.0,1.0">
                                          <p:stCondLst>
                                            <p:cond delay="0"/>
                                          </p:stCondLst>
                                        </p:cTn>
                                        <p:tgtEl>
                                          <p:spTgt spid="29"/>
                                        </p:tgtEl>
                                        <p:attrNameLst>
                                          <p:attrName>ppt_y</p:attrName>
                                        </p:attrNameLst>
                                      </p:cBhvr>
                                      <p:tavLst>
                                        <p:tav tm="0" fmla="#ppt_y-sin(pi*$)/3">
                                          <p:val>
                                            <p:fltVal val="0.5"/>
                                          </p:val>
                                        </p:tav>
                                        <p:tav tm="100000">
                                          <p:val>
                                            <p:fltVal val="1"/>
                                          </p:val>
                                        </p:tav>
                                      </p:tavLst>
                                    </p:anim>
                                    <p:anim calcmode="lin" valueType="num">
                                      <p:cBhvr>
                                        <p:cTn id="362" dur="664" tmFilter="0, 0; 0.125,0.2665; 0.25,0.4; 0.375,0.465; 0.5,0.5;  0.625,0.535; 0.75,0.6; 0.875,0.7335; 1,1">
                                          <p:stCondLst>
                                            <p:cond delay="664"/>
                                          </p:stCondLst>
                                        </p:cTn>
                                        <p:tgtEl>
                                          <p:spTgt spid="29"/>
                                        </p:tgtEl>
                                        <p:attrNameLst>
                                          <p:attrName>ppt_y</p:attrName>
                                        </p:attrNameLst>
                                      </p:cBhvr>
                                      <p:tavLst>
                                        <p:tav tm="0" fmla="#ppt_y-sin(pi*$)/9">
                                          <p:val>
                                            <p:fltVal val="0"/>
                                          </p:val>
                                        </p:tav>
                                        <p:tav tm="100000">
                                          <p:val>
                                            <p:fltVal val="1"/>
                                          </p:val>
                                        </p:tav>
                                      </p:tavLst>
                                    </p:anim>
                                    <p:anim calcmode="lin" valueType="num">
                                      <p:cBhvr>
                                        <p:cTn id="363" dur="332" tmFilter="0, 0; 0.125,0.2665; 0.25,0.4; 0.375,0.465; 0.5,0.5;  0.625,0.535; 0.75,0.6; 0.875,0.7335; 1,1">
                                          <p:stCondLst>
                                            <p:cond delay="1324"/>
                                          </p:stCondLst>
                                        </p:cTn>
                                        <p:tgtEl>
                                          <p:spTgt spid="29"/>
                                        </p:tgtEl>
                                        <p:attrNameLst>
                                          <p:attrName>ppt_y</p:attrName>
                                        </p:attrNameLst>
                                      </p:cBhvr>
                                      <p:tavLst>
                                        <p:tav tm="0" fmla="#ppt_y-sin(pi*$)/27">
                                          <p:val>
                                            <p:fltVal val="0"/>
                                          </p:val>
                                        </p:tav>
                                        <p:tav tm="100000">
                                          <p:val>
                                            <p:fltVal val="1"/>
                                          </p:val>
                                        </p:tav>
                                      </p:tavLst>
                                    </p:anim>
                                    <p:anim calcmode="lin" valueType="num">
                                      <p:cBhvr>
                                        <p:cTn id="364" dur="164" tmFilter="0, 0; 0.125,0.2665; 0.25,0.4; 0.375,0.465; 0.5,0.5;  0.625,0.535; 0.75,0.6; 0.875,0.7335; 1,1">
                                          <p:stCondLst>
                                            <p:cond delay="1656"/>
                                          </p:stCondLst>
                                        </p:cTn>
                                        <p:tgtEl>
                                          <p:spTgt spid="29"/>
                                        </p:tgtEl>
                                        <p:attrNameLst>
                                          <p:attrName>ppt_y</p:attrName>
                                        </p:attrNameLst>
                                      </p:cBhvr>
                                      <p:tavLst>
                                        <p:tav tm="0" fmla="#ppt_y-sin(pi*$)/81">
                                          <p:val>
                                            <p:fltVal val="0"/>
                                          </p:val>
                                        </p:tav>
                                        <p:tav tm="100000">
                                          <p:val>
                                            <p:fltVal val="1"/>
                                          </p:val>
                                        </p:tav>
                                      </p:tavLst>
                                    </p:anim>
                                    <p:animScale>
                                      <p:cBhvr>
                                        <p:cTn id="365" dur="26">
                                          <p:stCondLst>
                                            <p:cond delay="650"/>
                                          </p:stCondLst>
                                        </p:cTn>
                                        <p:tgtEl>
                                          <p:spTgt spid="29"/>
                                        </p:tgtEl>
                                      </p:cBhvr>
                                      <p:to x="100000" y="60000"/>
                                    </p:animScale>
                                    <p:animScale>
                                      <p:cBhvr>
                                        <p:cTn id="366" dur="166" decel="50000">
                                          <p:stCondLst>
                                            <p:cond delay="676"/>
                                          </p:stCondLst>
                                        </p:cTn>
                                        <p:tgtEl>
                                          <p:spTgt spid="29"/>
                                        </p:tgtEl>
                                      </p:cBhvr>
                                      <p:to x="100000" y="100000"/>
                                    </p:animScale>
                                    <p:animScale>
                                      <p:cBhvr>
                                        <p:cTn id="367" dur="26">
                                          <p:stCondLst>
                                            <p:cond delay="1312"/>
                                          </p:stCondLst>
                                        </p:cTn>
                                        <p:tgtEl>
                                          <p:spTgt spid="29"/>
                                        </p:tgtEl>
                                      </p:cBhvr>
                                      <p:to x="100000" y="80000"/>
                                    </p:animScale>
                                    <p:animScale>
                                      <p:cBhvr>
                                        <p:cTn id="368" dur="166" decel="50000">
                                          <p:stCondLst>
                                            <p:cond delay="1338"/>
                                          </p:stCondLst>
                                        </p:cTn>
                                        <p:tgtEl>
                                          <p:spTgt spid="29"/>
                                        </p:tgtEl>
                                      </p:cBhvr>
                                      <p:to x="100000" y="100000"/>
                                    </p:animScale>
                                    <p:animScale>
                                      <p:cBhvr>
                                        <p:cTn id="369" dur="26">
                                          <p:stCondLst>
                                            <p:cond delay="1642"/>
                                          </p:stCondLst>
                                        </p:cTn>
                                        <p:tgtEl>
                                          <p:spTgt spid="29"/>
                                        </p:tgtEl>
                                      </p:cBhvr>
                                      <p:to x="100000" y="90000"/>
                                    </p:animScale>
                                    <p:animScale>
                                      <p:cBhvr>
                                        <p:cTn id="370" dur="166" decel="50000">
                                          <p:stCondLst>
                                            <p:cond delay="1668"/>
                                          </p:stCondLst>
                                        </p:cTn>
                                        <p:tgtEl>
                                          <p:spTgt spid="29"/>
                                        </p:tgtEl>
                                      </p:cBhvr>
                                      <p:to x="100000" y="100000"/>
                                    </p:animScale>
                                    <p:animScale>
                                      <p:cBhvr>
                                        <p:cTn id="371" dur="26">
                                          <p:stCondLst>
                                            <p:cond delay="1808"/>
                                          </p:stCondLst>
                                        </p:cTn>
                                        <p:tgtEl>
                                          <p:spTgt spid="29"/>
                                        </p:tgtEl>
                                      </p:cBhvr>
                                      <p:to x="100000" y="95000"/>
                                    </p:animScale>
                                    <p:animScale>
                                      <p:cBhvr>
                                        <p:cTn id="372" dur="166" decel="50000">
                                          <p:stCondLst>
                                            <p:cond delay="1834"/>
                                          </p:stCondLst>
                                        </p:cTn>
                                        <p:tgtEl>
                                          <p:spTgt spid="29"/>
                                        </p:tgtEl>
                                      </p:cBhvr>
                                      <p:to x="100000" y="100000"/>
                                    </p:animScale>
                                  </p:childTnLst>
                                </p:cTn>
                              </p:par>
                              <p:par>
                                <p:cTn id="373" presetID="24" presetClass="path" presetSubtype="0" accel="50000" decel="50000" fill="hold" nodeType="withEffect">
                                  <p:stCondLst>
                                    <p:cond delay="0"/>
                                  </p:stCondLst>
                                  <p:childTnLst>
                                    <p:animMotion origin="layout" path="M -0.24826 0.17407 C -0.22535 0.17546 -0.20625 0.18611 -0.19618 0.20208 L -0.17326 0.23935 C -0.16823 0.24745 -0.16024 0.25138 -0.15035 0.25138 C -0.13628 0.25138 -0.1243 0.24074 -0.12326 0.22476 C -0.1243 0.21134 -0.13628 0.1993 -0.15035 0.1993 C -0.16024 0.1993 -0.16823 0.20463 -0.17326 0.21134 L -0.19618 0.24884 C -0.20625 0.26481 -0.22535 0.27546 -0.24826 0.27685 C -0.27118 0.27546 -0.29028 0.26481 -0.30035 0.24884 L -0.32326 0.21134 C -0.3283 0.20463 -0.33628 0.1993 -0.34618 0.1993 C -0.36024 0.1993 -0.37222 0.21134 -0.37326 0.22476 C -0.37222 0.24074 -0.36024 0.25138 -0.34618 0.25138 C -0.33628 0.25138 -0.3283 0.24745 -0.32326 0.23935 L -0.30035 0.20208 C -0.29028 0.18611 -0.27118 0.17546 -0.24826 0.17407 Z " pathEditMode="relative" rAng="0" ptsTypes="fFffffFffFffffFff">
                                      <p:cBhvr>
                                        <p:cTn id="374" dur="2000" fill="hold"/>
                                        <p:tgtEl>
                                          <p:spTgt spid="29"/>
                                        </p:tgtEl>
                                        <p:attrNameLst>
                                          <p:attrName>ppt_x</p:attrName>
                                          <p:attrName>ppt_y</p:attrName>
                                        </p:attrNameLst>
                                      </p:cBhvr>
                                      <p:rCtr x="0" y="51"/>
                                    </p:animMotion>
                                  </p:childTnLst>
                                </p:cTn>
                              </p:par>
                              <p:par>
                                <p:cTn id="375" presetID="26" presetClass="entr" presetSubtype="0" fill="hold" nodeType="withEffect">
                                  <p:stCondLst>
                                    <p:cond delay="0"/>
                                  </p:stCondLst>
                                  <p:childTnLst>
                                    <p:set>
                                      <p:cBhvr>
                                        <p:cTn id="376" dur="1" fill="hold">
                                          <p:stCondLst>
                                            <p:cond delay="0"/>
                                          </p:stCondLst>
                                        </p:cTn>
                                        <p:tgtEl>
                                          <p:spTgt spid="30"/>
                                        </p:tgtEl>
                                        <p:attrNameLst>
                                          <p:attrName>style.visibility</p:attrName>
                                        </p:attrNameLst>
                                      </p:cBhvr>
                                      <p:to>
                                        <p:strVal val="visible"/>
                                      </p:to>
                                    </p:set>
                                    <p:animEffect transition="in" filter="wipe(down)">
                                      <p:cBhvr>
                                        <p:cTn id="377" dur="580">
                                          <p:stCondLst>
                                            <p:cond delay="0"/>
                                          </p:stCondLst>
                                        </p:cTn>
                                        <p:tgtEl>
                                          <p:spTgt spid="30"/>
                                        </p:tgtEl>
                                      </p:cBhvr>
                                    </p:animEffect>
                                    <p:anim calcmode="lin" valueType="num">
                                      <p:cBhvr>
                                        <p:cTn id="378" dur="1822" tmFilter="0,0; 0.14,0.36; 0.43,0.73; 0.71,0.91; 1.0,1.0">
                                          <p:stCondLst>
                                            <p:cond delay="0"/>
                                          </p:stCondLst>
                                        </p:cTn>
                                        <p:tgtEl>
                                          <p:spTgt spid="30"/>
                                        </p:tgtEl>
                                        <p:attrNameLst>
                                          <p:attrName>ppt_x</p:attrName>
                                        </p:attrNameLst>
                                      </p:cBhvr>
                                      <p:tavLst>
                                        <p:tav tm="0">
                                          <p:val>
                                            <p:strVal val="#ppt_x-0.25"/>
                                          </p:val>
                                        </p:tav>
                                        <p:tav tm="100000">
                                          <p:val>
                                            <p:strVal val="#ppt_x"/>
                                          </p:val>
                                        </p:tav>
                                      </p:tavLst>
                                    </p:anim>
                                    <p:anim calcmode="lin" valueType="num">
                                      <p:cBhvr>
                                        <p:cTn id="379" dur="664" tmFilter="0.0,0.0; 0.25,0.07; 0.50,0.2; 0.75,0.467; 1.0,1.0">
                                          <p:stCondLst>
                                            <p:cond delay="0"/>
                                          </p:stCondLst>
                                        </p:cTn>
                                        <p:tgtEl>
                                          <p:spTgt spid="30"/>
                                        </p:tgtEl>
                                        <p:attrNameLst>
                                          <p:attrName>ppt_y</p:attrName>
                                        </p:attrNameLst>
                                      </p:cBhvr>
                                      <p:tavLst>
                                        <p:tav tm="0" fmla="#ppt_y-sin(pi*$)/3">
                                          <p:val>
                                            <p:fltVal val="0.5"/>
                                          </p:val>
                                        </p:tav>
                                        <p:tav tm="100000">
                                          <p:val>
                                            <p:fltVal val="1"/>
                                          </p:val>
                                        </p:tav>
                                      </p:tavLst>
                                    </p:anim>
                                    <p:anim calcmode="lin" valueType="num">
                                      <p:cBhvr>
                                        <p:cTn id="380" dur="664" tmFilter="0, 0; 0.125,0.2665; 0.25,0.4; 0.375,0.465; 0.5,0.5;  0.625,0.535; 0.75,0.6; 0.875,0.7335; 1,1">
                                          <p:stCondLst>
                                            <p:cond delay="664"/>
                                          </p:stCondLst>
                                        </p:cTn>
                                        <p:tgtEl>
                                          <p:spTgt spid="30"/>
                                        </p:tgtEl>
                                        <p:attrNameLst>
                                          <p:attrName>ppt_y</p:attrName>
                                        </p:attrNameLst>
                                      </p:cBhvr>
                                      <p:tavLst>
                                        <p:tav tm="0" fmla="#ppt_y-sin(pi*$)/9">
                                          <p:val>
                                            <p:fltVal val="0"/>
                                          </p:val>
                                        </p:tav>
                                        <p:tav tm="100000">
                                          <p:val>
                                            <p:fltVal val="1"/>
                                          </p:val>
                                        </p:tav>
                                      </p:tavLst>
                                    </p:anim>
                                    <p:anim calcmode="lin" valueType="num">
                                      <p:cBhvr>
                                        <p:cTn id="381" dur="332" tmFilter="0, 0; 0.125,0.2665; 0.25,0.4; 0.375,0.465; 0.5,0.5;  0.625,0.535; 0.75,0.6; 0.875,0.7335; 1,1">
                                          <p:stCondLst>
                                            <p:cond delay="1324"/>
                                          </p:stCondLst>
                                        </p:cTn>
                                        <p:tgtEl>
                                          <p:spTgt spid="30"/>
                                        </p:tgtEl>
                                        <p:attrNameLst>
                                          <p:attrName>ppt_y</p:attrName>
                                        </p:attrNameLst>
                                      </p:cBhvr>
                                      <p:tavLst>
                                        <p:tav tm="0" fmla="#ppt_y-sin(pi*$)/27">
                                          <p:val>
                                            <p:fltVal val="0"/>
                                          </p:val>
                                        </p:tav>
                                        <p:tav tm="100000">
                                          <p:val>
                                            <p:fltVal val="1"/>
                                          </p:val>
                                        </p:tav>
                                      </p:tavLst>
                                    </p:anim>
                                    <p:anim calcmode="lin" valueType="num">
                                      <p:cBhvr>
                                        <p:cTn id="382" dur="164" tmFilter="0, 0; 0.125,0.2665; 0.25,0.4; 0.375,0.465; 0.5,0.5;  0.625,0.535; 0.75,0.6; 0.875,0.7335; 1,1">
                                          <p:stCondLst>
                                            <p:cond delay="1656"/>
                                          </p:stCondLst>
                                        </p:cTn>
                                        <p:tgtEl>
                                          <p:spTgt spid="30"/>
                                        </p:tgtEl>
                                        <p:attrNameLst>
                                          <p:attrName>ppt_y</p:attrName>
                                        </p:attrNameLst>
                                      </p:cBhvr>
                                      <p:tavLst>
                                        <p:tav tm="0" fmla="#ppt_y-sin(pi*$)/81">
                                          <p:val>
                                            <p:fltVal val="0"/>
                                          </p:val>
                                        </p:tav>
                                        <p:tav tm="100000">
                                          <p:val>
                                            <p:fltVal val="1"/>
                                          </p:val>
                                        </p:tav>
                                      </p:tavLst>
                                    </p:anim>
                                    <p:animScale>
                                      <p:cBhvr>
                                        <p:cTn id="383" dur="26">
                                          <p:stCondLst>
                                            <p:cond delay="650"/>
                                          </p:stCondLst>
                                        </p:cTn>
                                        <p:tgtEl>
                                          <p:spTgt spid="30"/>
                                        </p:tgtEl>
                                      </p:cBhvr>
                                      <p:to x="100000" y="60000"/>
                                    </p:animScale>
                                    <p:animScale>
                                      <p:cBhvr>
                                        <p:cTn id="384" dur="166" decel="50000">
                                          <p:stCondLst>
                                            <p:cond delay="676"/>
                                          </p:stCondLst>
                                        </p:cTn>
                                        <p:tgtEl>
                                          <p:spTgt spid="30"/>
                                        </p:tgtEl>
                                      </p:cBhvr>
                                      <p:to x="100000" y="100000"/>
                                    </p:animScale>
                                    <p:animScale>
                                      <p:cBhvr>
                                        <p:cTn id="385" dur="26">
                                          <p:stCondLst>
                                            <p:cond delay="1312"/>
                                          </p:stCondLst>
                                        </p:cTn>
                                        <p:tgtEl>
                                          <p:spTgt spid="30"/>
                                        </p:tgtEl>
                                      </p:cBhvr>
                                      <p:to x="100000" y="80000"/>
                                    </p:animScale>
                                    <p:animScale>
                                      <p:cBhvr>
                                        <p:cTn id="386" dur="166" decel="50000">
                                          <p:stCondLst>
                                            <p:cond delay="1338"/>
                                          </p:stCondLst>
                                        </p:cTn>
                                        <p:tgtEl>
                                          <p:spTgt spid="30"/>
                                        </p:tgtEl>
                                      </p:cBhvr>
                                      <p:to x="100000" y="100000"/>
                                    </p:animScale>
                                    <p:animScale>
                                      <p:cBhvr>
                                        <p:cTn id="387" dur="26">
                                          <p:stCondLst>
                                            <p:cond delay="1642"/>
                                          </p:stCondLst>
                                        </p:cTn>
                                        <p:tgtEl>
                                          <p:spTgt spid="30"/>
                                        </p:tgtEl>
                                      </p:cBhvr>
                                      <p:to x="100000" y="90000"/>
                                    </p:animScale>
                                    <p:animScale>
                                      <p:cBhvr>
                                        <p:cTn id="388" dur="166" decel="50000">
                                          <p:stCondLst>
                                            <p:cond delay="1668"/>
                                          </p:stCondLst>
                                        </p:cTn>
                                        <p:tgtEl>
                                          <p:spTgt spid="30"/>
                                        </p:tgtEl>
                                      </p:cBhvr>
                                      <p:to x="100000" y="100000"/>
                                    </p:animScale>
                                    <p:animScale>
                                      <p:cBhvr>
                                        <p:cTn id="389" dur="26">
                                          <p:stCondLst>
                                            <p:cond delay="1808"/>
                                          </p:stCondLst>
                                        </p:cTn>
                                        <p:tgtEl>
                                          <p:spTgt spid="30"/>
                                        </p:tgtEl>
                                      </p:cBhvr>
                                      <p:to x="100000" y="95000"/>
                                    </p:animScale>
                                    <p:animScale>
                                      <p:cBhvr>
                                        <p:cTn id="390" dur="166" decel="50000">
                                          <p:stCondLst>
                                            <p:cond delay="1834"/>
                                          </p:stCondLst>
                                        </p:cTn>
                                        <p:tgtEl>
                                          <p:spTgt spid="30"/>
                                        </p:tgtEl>
                                      </p:cBhvr>
                                      <p:to x="100000" y="100000"/>
                                    </p:animScale>
                                  </p:childTnLst>
                                </p:cTn>
                              </p:par>
                              <p:par>
                                <p:cTn id="391" presetID="24" presetClass="path" presetSubtype="0" accel="50000" decel="50000" fill="hold" nodeType="withEffect">
                                  <p:stCondLst>
                                    <p:cond delay="0"/>
                                  </p:stCondLst>
                                  <p:childTnLst>
                                    <p:animMotion origin="layout" path="M 0 4.44444E-6 C 0.02292 0.00138 0.04201 0.01203 0.05208 0.028 L 0.075 0.06527 C 0.08003 0.07338 0.08802 0.07731 0.09792 0.07731 C 0.11198 0.07731 0.12396 0.06666 0.125 0.05069 C 0.12396 0.03726 0.11198 0.02523 0.09792 0.02523 C 0.08802 0.02523 0.08003 0.03055 0.075 0.03726 L 0.05208 0.07476 C 0.04201 0.09074 0.02292 0.10138 0 0.10277 C -0.02292 0.10138 -0.04201 0.09074 -0.05208 0.07476 L -0.075 0.03726 C -0.08003 0.03055 -0.08802 0.02523 -0.09792 0.02523 C -0.11198 0.02523 -0.12396 0.03726 -0.125 0.05069 C -0.12396 0.06666 -0.11198 0.07731 -0.09792 0.07731 C -0.08802 0.07731 -0.08003 0.07338 -0.075 0.06527 L -0.05208 0.028 C -0.04201 0.01203 -0.02292 0.00138 0 4.44444E-6 Z " pathEditMode="relative" rAng="0" ptsTypes="fFffffFffFffffFff">
                                      <p:cBhvr>
                                        <p:cTn id="392" dur="2000" fill="hold"/>
                                        <p:tgtEl>
                                          <p:spTgt spid="30"/>
                                        </p:tgtEl>
                                        <p:attrNameLst>
                                          <p:attrName>ppt_x</p:attrName>
                                          <p:attrName>ppt_y</p:attrName>
                                        </p:attrNameLst>
                                      </p:cBhvr>
                                      <p:rCtr x="0" y="5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5029200"/>
            <a:ext cx="8839200" cy="1828800"/>
          </a:xfrm>
        </p:spPr>
        <p:txBody>
          <a:bodyPr/>
          <a:lstStyle/>
          <a:p>
            <a:pPr algn="ctr">
              <a:lnSpc>
                <a:spcPct val="90000"/>
              </a:lnSpc>
              <a:buNone/>
            </a:pPr>
            <a:r>
              <a:rPr lang="en-US" sz="4400" b="1" dirty="0" smtClean="0"/>
              <a:t>Death was thought to bring prosperity</a:t>
            </a:r>
            <a:r>
              <a:rPr lang="en-US" sz="4400" dirty="0" smtClean="0"/>
              <a:t> to the community</a:t>
            </a:r>
          </a:p>
        </p:txBody>
      </p:sp>
      <p:pic>
        <p:nvPicPr>
          <p:cNvPr id="51202" name="Picture 2" descr="http://www.wga.hu/art/t/thomas/2stoning.jpg"/>
          <p:cNvPicPr>
            <a:picLocks noChangeAspect="1" noChangeArrowheads="1"/>
          </p:cNvPicPr>
          <p:nvPr/>
        </p:nvPicPr>
        <p:blipFill>
          <a:blip r:embed="rId2" cstate="print"/>
          <a:srcRect/>
          <a:stretch>
            <a:fillRect/>
          </a:stretch>
        </p:blipFill>
        <p:spPr bwMode="auto">
          <a:xfrm>
            <a:off x="1143000" y="657224"/>
            <a:ext cx="6848475" cy="4067176"/>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0"/>
            <a:ext cx="8229600" cy="1143000"/>
          </a:xfrm>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What is a woman’s role?</a:t>
            </a:r>
            <a:b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br>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Brainstorm With Your Group</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b="1">
                <a:effectLst>
                  <a:outerShdw blurRad="38100" dist="38100" dir="2700000" algn="tl">
                    <a:srgbClr val="C0C0C0"/>
                  </a:outerShdw>
                </a:effectLst>
                <a:latin typeface="Bookman Old Style" pitchFamily="18" charset="0"/>
              </a:rPr>
              <a:t>Women’s roles</a:t>
            </a:r>
          </a:p>
        </p:txBody>
      </p:sp>
      <p:sp>
        <p:nvSpPr>
          <p:cNvPr id="31747" name="Rectangle 3"/>
          <p:cNvSpPr>
            <a:spLocks noGrp="1" noChangeArrowheads="1"/>
          </p:cNvSpPr>
          <p:nvPr>
            <p:ph type="body" idx="1"/>
          </p:nvPr>
        </p:nvSpPr>
        <p:spPr>
          <a:xfrm>
            <a:off x="2438400" y="1600200"/>
            <a:ext cx="6248400" cy="4953000"/>
          </a:xfrm>
          <a:solidFill>
            <a:srgbClr val="EAEAEA"/>
          </a:solidFill>
        </p:spPr>
        <p:txBody>
          <a:bodyPr/>
          <a:lstStyle/>
          <a:p>
            <a:pPr>
              <a:lnSpc>
                <a:spcPct val="90000"/>
              </a:lnSpc>
            </a:pPr>
            <a:r>
              <a:rPr lang="en-US" sz="2800" b="1" dirty="0">
                <a:solidFill>
                  <a:srgbClr val="990000"/>
                </a:solidFill>
              </a:rPr>
              <a:t>Tessie Hutchinson defies the concept of the </a:t>
            </a:r>
            <a:r>
              <a:rPr lang="en-US" sz="2800" b="1" dirty="0">
                <a:solidFill>
                  <a:srgbClr val="990000"/>
                </a:solidFill>
                <a:effectLst>
                  <a:outerShdw blurRad="38100" dist="38100" dir="2700000" algn="tl">
                    <a:srgbClr val="000000"/>
                  </a:outerShdw>
                </a:effectLst>
              </a:rPr>
              <a:t>passive and selfless woman</a:t>
            </a:r>
            <a:r>
              <a:rPr lang="en-US" sz="2800" b="1" dirty="0">
                <a:solidFill>
                  <a:srgbClr val="990000"/>
                </a:solidFill>
              </a:rPr>
              <a:t>.</a:t>
            </a:r>
            <a:r>
              <a:rPr lang="en-US" sz="2800" dirty="0"/>
              <a:t> </a:t>
            </a:r>
          </a:p>
          <a:p>
            <a:pPr>
              <a:lnSpc>
                <a:spcPct val="90000"/>
              </a:lnSpc>
            </a:pPr>
            <a:r>
              <a:rPr lang="en-US" sz="2800" b="1" dirty="0">
                <a:latin typeface="Times New Roman" pitchFamily="18" charset="0"/>
              </a:rPr>
              <a:t>Tessie's actions are </a:t>
            </a:r>
            <a:r>
              <a:rPr lang="en-US" sz="2800" b="1" dirty="0">
                <a:effectLst>
                  <a:outerShdw blurRad="38100" dist="38100" dir="2700000" algn="tl">
                    <a:srgbClr val="FFFFFF"/>
                  </a:outerShdw>
                </a:effectLst>
                <a:latin typeface="Times New Roman" pitchFamily="18" charset="0"/>
              </a:rPr>
              <a:t>decidedly unlike the behavior expected</a:t>
            </a:r>
            <a:r>
              <a:rPr lang="en-US" sz="2800" b="1" dirty="0">
                <a:latin typeface="Times New Roman" pitchFamily="18" charset="0"/>
              </a:rPr>
              <a:t> of the ideal wife and mother in the era. </a:t>
            </a:r>
            <a:r>
              <a:rPr lang="en-US" sz="2800" b="1" u="sng" dirty="0">
                <a:effectLst>
                  <a:outerShdw blurRad="38100" dist="38100" dir="2700000" algn="tl">
                    <a:srgbClr val="FFFFFF"/>
                  </a:outerShdw>
                </a:effectLst>
                <a:latin typeface="Times New Roman" pitchFamily="18" charset="0"/>
              </a:rPr>
              <a:t>Tessie is hardly self-sacrificing. </a:t>
            </a:r>
          </a:p>
          <a:p>
            <a:pPr>
              <a:lnSpc>
                <a:spcPct val="90000"/>
              </a:lnSpc>
            </a:pPr>
            <a:r>
              <a:rPr lang="en-US" sz="2800" b="1" dirty="0">
                <a:solidFill>
                  <a:srgbClr val="990000"/>
                </a:solidFill>
              </a:rPr>
              <a:t>She even </a:t>
            </a:r>
            <a:r>
              <a:rPr lang="en-US" sz="2800" b="1" dirty="0">
                <a:solidFill>
                  <a:srgbClr val="990000"/>
                </a:solidFill>
                <a:effectLst>
                  <a:outerShdw blurRad="38100" dist="38100" dir="2700000" algn="tl">
                    <a:srgbClr val="000000"/>
                  </a:outerShdw>
                </a:effectLst>
              </a:rPr>
              <a:t>jeopardizes her married daughter</a:t>
            </a:r>
            <a:r>
              <a:rPr lang="en-US" sz="2800" b="1" dirty="0">
                <a:solidFill>
                  <a:srgbClr val="990000"/>
                </a:solidFill>
              </a:rPr>
              <a:t> by suggesting that she join the Hutchinson family in the final lottery drawing. </a:t>
            </a:r>
          </a:p>
        </p:txBody>
      </p:sp>
      <p:pic>
        <p:nvPicPr>
          <p:cNvPr id="31749" name="Picture 5" descr="Gratitude-Rocks%20stones"/>
          <p:cNvPicPr>
            <a:picLocks noChangeAspect="1" noChangeArrowheads="1"/>
          </p:cNvPicPr>
          <p:nvPr/>
        </p:nvPicPr>
        <p:blipFill>
          <a:blip r:embed="rId2" cstate="print"/>
          <a:srcRect/>
          <a:stretch>
            <a:fillRect/>
          </a:stretch>
        </p:blipFill>
        <p:spPr bwMode="auto">
          <a:xfrm>
            <a:off x="228600" y="1600200"/>
            <a:ext cx="1905000" cy="4191000"/>
          </a:xfrm>
          <a:prstGeom prst="rect">
            <a:avLst/>
          </a:prstGeom>
          <a:noFill/>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n-US" b="1">
                <a:effectLst>
                  <a:outerShdw blurRad="38100" dist="38100" dir="2700000" algn="tl">
                    <a:srgbClr val="C0C0C0"/>
                  </a:outerShdw>
                </a:effectLst>
                <a:latin typeface="Bookman Old Style" pitchFamily="18" charset="0"/>
              </a:rPr>
              <a:t>Women vs. Women</a:t>
            </a:r>
          </a:p>
        </p:txBody>
      </p:sp>
      <p:sp>
        <p:nvSpPr>
          <p:cNvPr id="32771" name="Rectangle 3"/>
          <p:cNvSpPr>
            <a:spLocks noGrp="1" noChangeArrowheads="1"/>
          </p:cNvSpPr>
          <p:nvPr>
            <p:ph type="body" idx="1"/>
          </p:nvPr>
        </p:nvSpPr>
        <p:spPr>
          <a:xfrm>
            <a:off x="457200" y="2438400"/>
            <a:ext cx="8153400" cy="3048000"/>
          </a:xfrm>
        </p:spPr>
        <p:txBody>
          <a:bodyPr/>
          <a:lstStyle/>
          <a:p>
            <a:pPr>
              <a:lnSpc>
                <a:spcPct val="90000"/>
              </a:lnSpc>
            </a:pPr>
            <a:r>
              <a:rPr lang="en-US" sz="2400" b="1" dirty="0">
                <a:latin typeface="Bookman Old Style" pitchFamily="18" charset="0"/>
              </a:rPr>
              <a:t>At the beginning of the story, the girls stand together</a:t>
            </a:r>
            <a:r>
              <a:rPr lang="en-US" sz="2400" dirty="0">
                <a:latin typeface="Bookman Old Style" pitchFamily="18" charset="0"/>
              </a:rPr>
              <a:t> watching the boys gather the stones, but as those girls become women, the involvement in marriage and childbearing that the lottery encourages </a:t>
            </a:r>
            <a:r>
              <a:rPr lang="en-US" sz="2400" b="1" dirty="0">
                <a:latin typeface="Bookman Old Style" pitchFamily="18" charset="0"/>
              </a:rPr>
              <a:t>pits them against one another</a:t>
            </a:r>
            <a:r>
              <a:rPr lang="en-US" sz="2400" dirty="0">
                <a:latin typeface="Bookman Old Style" pitchFamily="18" charset="0"/>
              </a:rPr>
              <a:t>, blinding them to the fact that all power in their community is male</a:t>
            </a:r>
            <a:r>
              <a:rPr lang="en-US" sz="2400" dirty="0" smtClean="0">
                <a:latin typeface="Bookman Old Style" pitchFamily="18" charset="0"/>
              </a:rPr>
              <a:t>.</a:t>
            </a:r>
            <a:endParaRPr lang="en-US" sz="2400" dirty="0">
              <a:latin typeface="Bookman Old Style" pitchFamily="18" charset="0"/>
            </a:endParaRPr>
          </a:p>
        </p:txBody>
      </p:sp>
      <p:pic>
        <p:nvPicPr>
          <p:cNvPr id="32772" name="Picture 4" descr="Blue Rock"/>
          <p:cNvPicPr>
            <a:picLocks noChangeAspect="1" noChangeArrowheads="1"/>
          </p:cNvPicPr>
          <p:nvPr/>
        </p:nvPicPr>
        <p:blipFill>
          <a:blip r:embed="rId2" cstate="print">
            <a:lum bright="18000"/>
            <a:grayscl/>
          </a:blip>
          <a:srcRect/>
          <a:stretch>
            <a:fillRect/>
          </a:stretch>
        </p:blipFill>
        <p:spPr bwMode="auto">
          <a:xfrm rot="-1454413">
            <a:off x="4343400" y="6096000"/>
            <a:ext cx="762000" cy="661988"/>
          </a:xfrm>
          <a:prstGeom prst="rect">
            <a:avLst/>
          </a:prstGeom>
          <a:noFill/>
        </p:spPr>
      </p:pic>
      <p:pic>
        <p:nvPicPr>
          <p:cNvPr id="32773" name="Picture 5" descr="Blue Rock"/>
          <p:cNvPicPr>
            <a:picLocks noChangeAspect="1" noChangeArrowheads="1"/>
          </p:cNvPicPr>
          <p:nvPr/>
        </p:nvPicPr>
        <p:blipFill>
          <a:blip r:embed="rId2" cstate="print">
            <a:lum bright="18000"/>
            <a:grayscl/>
          </a:blip>
          <a:srcRect/>
          <a:stretch>
            <a:fillRect/>
          </a:stretch>
        </p:blipFill>
        <p:spPr bwMode="auto">
          <a:xfrm>
            <a:off x="762000" y="381000"/>
            <a:ext cx="533400" cy="463550"/>
          </a:xfrm>
          <a:prstGeom prst="rect">
            <a:avLst/>
          </a:prstGeom>
          <a:noFill/>
        </p:spPr>
      </p:pic>
      <p:pic>
        <p:nvPicPr>
          <p:cNvPr id="32774" name="Picture 6" descr="Blue Rock"/>
          <p:cNvPicPr>
            <a:picLocks noChangeAspect="1" noChangeArrowheads="1"/>
          </p:cNvPicPr>
          <p:nvPr/>
        </p:nvPicPr>
        <p:blipFill>
          <a:blip r:embed="rId2" cstate="print">
            <a:lum bright="18000"/>
            <a:grayscl/>
          </a:blip>
          <a:srcRect/>
          <a:stretch>
            <a:fillRect/>
          </a:stretch>
        </p:blipFill>
        <p:spPr bwMode="auto">
          <a:xfrm>
            <a:off x="457200" y="457200"/>
            <a:ext cx="533400" cy="463550"/>
          </a:xfrm>
          <a:prstGeom prst="rect">
            <a:avLst/>
          </a:prstGeom>
          <a:noFill/>
        </p:spPr>
      </p:pic>
      <p:pic>
        <p:nvPicPr>
          <p:cNvPr id="32775" name="Picture 7" descr="Blue Rock"/>
          <p:cNvPicPr>
            <a:picLocks noChangeAspect="1" noChangeArrowheads="1"/>
          </p:cNvPicPr>
          <p:nvPr/>
        </p:nvPicPr>
        <p:blipFill>
          <a:blip r:embed="rId2" cstate="print">
            <a:lum bright="18000"/>
            <a:grayscl/>
          </a:blip>
          <a:srcRect/>
          <a:stretch>
            <a:fillRect/>
          </a:stretch>
        </p:blipFill>
        <p:spPr bwMode="auto">
          <a:xfrm rot="-1950065">
            <a:off x="381000" y="914400"/>
            <a:ext cx="533400" cy="463550"/>
          </a:xfrm>
          <a:prstGeom prst="rect">
            <a:avLst/>
          </a:prstGeom>
          <a:noFill/>
        </p:spPr>
      </p:pic>
      <p:pic>
        <p:nvPicPr>
          <p:cNvPr id="32776" name="Picture 8" descr="Blue Rock"/>
          <p:cNvPicPr>
            <a:picLocks noChangeAspect="1" noChangeArrowheads="1"/>
          </p:cNvPicPr>
          <p:nvPr/>
        </p:nvPicPr>
        <p:blipFill>
          <a:blip r:embed="rId3" cstate="print">
            <a:lum bright="18000"/>
            <a:grayscl/>
          </a:blip>
          <a:srcRect/>
          <a:stretch>
            <a:fillRect/>
          </a:stretch>
        </p:blipFill>
        <p:spPr bwMode="auto">
          <a:xfrm>
            <a:off x="187325" y="2098675"/>
            <a:ext cx="463550" cy="533400"/>
          </a:xfrm>
          <a:prstGeom prst="rect">
            <a:avLst/>
          </a:prstGeom>
          <a:noFill/>
        </p:spPr>
      </p:pic>
      <p:pic>
        <p:nvPicPr>
          <p:cNvPr id="32777" name="Picture 9" descr="Blue Rock"/>
          <p:cNvPicPr>
            <a:picLocks noChangeAspect="1" noChangeArrowheads="1"/>
          </p:cNvPicPr>
          <p:nvPr/>
        </p:nvPicPr>
        <p:blipFill>
          <a:blip r:embed="rId2" cstate="print">
            <a:lum bright="18000"/>
            <a:grayscl/>
          </a:blip>
          <a:srcRect/>
          <a:stretch>
            <a:fillRect/>
          </a:stretch>
        </p:blipFill>
        <p:spPr bwMode="auto">
          <a:xfrm rot="1404282">
            <a:off x="304800" y="6248400"/>
            <a:ext cx="533400" cy="463550"/>
          </a:xfrm>
          <a:prstGeom prst="rect">
            <a:avLst/>
          </a:prstGeom>
          <a:noFill/>
        </p:spPr>
      </p:pic>
      <p:pic>
        <p:nvPicPr>
          <p:cNvPr id="32778" name="Picture 10" descr="Blue Rock"/>
          <p:cNvPicPr>
            <a:picLocks noChangeAspect="1" noChangeArrowheads="1"/>
          </p:cNvPicPr>
          <p:nvPr/>
        </p:nvPicPr>
        <p:blipFill>
          <a:blip r:embed="rId3" cstate="print">
            <a:lum bright="18000"/>
            <a:grayscl/>
          </a:blip>
          <a:srcRect/>
          <a:stretch>
            <a:fillRect/>
          </a:stretch>
        </p:blipFill>
        <p:spPr bwMode="auto">
          <a:xfrm>
            <a:off x="7696200" y="990600"/>
            <a:ext cx="463550" cy="53340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What are some examples of conflict between women?</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
        <p:nvSpPr>
          <p:cNvPr id="3" name="Content Placeholder 2"/>
          <p:cNvSpPr>
            <a:spLocks noGrp="1"/>
          </p:cNvSpPr>
          <p:nvPr>
            <p:ph idx="1"/>
          </p:nvPr>
        </p:nvSpPr>
        <p:spPr>
          <a:xfrm>
            <a:off x="457200" y="2179637"/>
            <a:ext cx="8229600" cy="4525963"/>
          </a:xfrm>
        </p:spPr>
        <p:txBody>
          <a:bodyPr/>
          <a:lstStyle/>
          <a:p>
            <a:pPr>
              <a:lnSpc>
                <a:spcPct val="90000"/>
              </a:lnSpc>
            </a:pPr>
            <a:r>
              <a:rPr lang="en-US" b="1" u="sng" dirty="0" smtClean="0">
                <a:solidFill>
                  <a:srgbClr val="990000"/>
                </a:solidFill>
                <a:effectLst>
                  <a:outerShdw blurRad="38100" dist="38100" dir="2700000" algn="tl">
                    <a:srgbClr val="C0C0C0"/>
                  </a:outerShdw>
                </a:effectLst>
              </a:rPr>
              <a:t>A most grievous betrayal of another woman</a:t>
            </a:r>
            <a:r>
              <a:rPr lang="en-US" dirty="0" smtClean="0">
                <a:solidFill>
                  <a:srgbClr val="990000"/>
                </a:solidFill>
              </a:rPr>
              <a:t> </a:t>
            </a:r>
            <a:r>
              <a:rPr lang="en-US" b="1" dirty="0" smtClean="0">
                <a:solidFill>
                  <a:srgbClr val="990000"/>
                </a:solidFill>
              </a:rPr>
              <a:t>occurs when Tessie turns on her married daughter and attempts to jeopardize her safety.</a:t>
            </a:r>
          </a:p>
          <a:p>
            <a:pPr>
              <a:lnSpc>
                <a:spcPct val="90000"/>
              </a:lnSpc>
            </a:pPr>
            <a:r>
              <a:rPr lang="en-US" dirty="0" smtClean="0">
                <a:latin typeface="Bookman Old Style" pitchFamily="18" charset="0"/>
              </a:rPr>
              <a:t>Jackson emphasizes women's turning against one another, too, through her pointed </a:t>
            </a:r>
            <a:r>
              <a:rPr lang="en-US" b="1" dirty="0" smtClean="0">
                <a:effectLst>
                  <a:outerShdw blurRad="38100" dist="38100" dir="2700000" algn="tl">
                    <a:srgbClr val="C0C0C0"/>
                  </a:outerShdw>
                </a:effectLst>
                <a:latin typeface="Bookman Old Style" pitchFamily="18" charset="0"/>
              </a:rPr>
              <a:t>depiction of the brutality of Mrs. Delacroix and Mrs. Graves in setting upon Tessie. </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What is mob mentality?</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pic>
        <p:nvPicPr>
          <p:cNvPr id="79874" name="Picture 2" descr="http://www.writingfix.com/images/lit_classics/TKAM_Mob_photo.jpg"/>
          <p:cNvPicPr>
            <a:picLocks noChangeAspect="1" noChangeArrowheads="1"/>
          </p:cNvPicPr>
          <p:nvPr/>
        </p:nvPicPr>
        <p:blipFill>
          <a:blip r:embed="rId2" cstate="print"/>
          <a:srcRect/>
          <a:stretch>
            <a:fillRect/>
          </a:stretch>
        </p:blipFill>
        <p:spPr bwMode="auto">
          <a:xfrm>
            <a:off x="1905000" y="1905000"/>
            <a:ext cx="4781550" cy="371367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n-US" b="1">
                <a:effectLst>
                  <a:outerShdw blurRad="38100" dist="38100" dir="2700000" algn="tl">
                    <a:srgbClr val="C0C0C0"/>
                  </a:outerShdw>
                </a:effectLst>
                <a:latin typeface="Bookman Old Style" pitchFamily="18" charset="0"/>
              </a:rPr>
              <a:t>Mob violence</a:t>
            </a:r>
          </a:p>
        </p:txBody>
      </p:sp>
      <p:sp>
        <p:nvSpPr>
          <p:cNvPr id="33795" name="Rectangle 3"/>
          <p:cNvSpPr>
            <a:spLocks noGrp="1" noChangeArrowheads="1"/>
          </p:cNvSpPr>
          <p:nvPr>
            <p:ph type="body" idx="1"/>
          </p:nvPr>
        </p:nvSpPr>
        <p:spPr>
          <a:xfrm>
            <a:off x="457200" y="1600200"/>
            <a:ext cx="8229600" cy="4876800"/>
          </a:xfrm>
          <a:solidFill>
            <a:schemeClr val="accent2">
              <a:lumMod val="60000"/>
              <a:lumOff val="40000"/>
            </a:schemeClr>
          </a:solidFill>
        </p:spPr>
        <p:txBody>
          <a:bodyPr/>
          <a:lstStyle/>
          <a:p>
            <a:pPr>
              <a:lnSpc>
                <a:spcPct val="80000"/>
              </a:lnSpc>
            </a:pPr>
            <a:r>
              <a:rPr lang="en-US" sz="2400" b="1" dirty="0">
                <a:latin typeface="Bookman Old Style" pitchFamily="18" charset="0"/>
              </a:rPr>
              <a:t>The heinous actions exhibited in groups (such as the stoning of Mrs. Hutchinson) </a:t>
            </a:r>
            <a:r>
              <a:rPr lang="en-US" sz="2400" b="1" u="sng" dirty="0">
                <a:effectLst>
                  <a:outerShdw blurRad="38100" dist="38100" dir="2700000" algn="tl">
                    <a:srgbClr val="FFFFFF"/>
                  </a:outerShdw>
                </a:effectLst>
                <a:latin typeface="Bookman Old Style" pitchFamily="18" charset="0"/>
              </a:rPr>
              <a:t>do not take place on the individual level</a:t>
            </a:r>
            <a:r>
              <a:rPr lang="en-US" sz="2400" b="1" dirty="0">
                <a:latin typeface="Bookman Old Style" pitchFamily="18" charset="0"/>
              </a:rPr>
              <a:t>, for individually such action would be deemed </a:t>
            </a:r>
            <a:r>
              <a:rPr lang="en-US" sz="2400" b="1" dirty="0">
                <a:solidFill>
                  <a:srgbClr val="FF0000"/>
                </a:solidFill>
                <a:effectLst>
                  <a:outerShdw blurRad="38100" dist="38100" dir="2700000" algn="tl">
                    <a:srgbClr val="000000"/>
                  </a:outerShdw>
                </a:effectLst>
                <a:latin typeface="Bookman Old Style" pitchFamily="18" charset="0"/>
              </a:rPr>
              <a:t>"murder."</a:t>
            </a:r>
            <a:r>
              <a:rPr lang="en-US" sz="2400" b="1" dirty="0">
                <a:latin typeface="Bookman Old Style" pitchFamily="18" charset="0"/>
              </a:rPr>
              <a:t> </a:t>
            </a:r>
          </a:p>
          <a:p>
            <a:pPr>
              <a:lnSpc>
                <a:spcPct val="80000"/>
              </a:lnSpc>
            </a:pPr>
            <a:r>
              <a:rPr lang="en-US" sz="2400" b="1" dirty="0">
                <a:solidFill>
                  <a:schemeClr val="bg1"/>
                </a:solidFill>
                <a:effectLst>
                  <a:outerShdw blurRad="38100" dist="38100" dir="2700000" algn="tl">
                    <a:srgbClr val="000000"/>
                  </a:outerShdw>
                </a:effectLst>
              </a:rPr>
              <a:t>On the group level, people classify their heinous act simply as "ritual."</a:t>
            </a:r>
            <a:r>
              <a:rPr lang="en-US" sz="2400" b="1" dirty="0">
                <a:effectLst>
                  <a:outerShdw blurRad="38100" dist="38100" dir="2700000" algn="tl">
                    <a:srgbClr val="FFFFFF"/>
                  </a:outerShdw>
                </a:effectLst>
              </a:rPr>
              <a:t> </a:t>
            </a:r>
          </a:p>
          <a:p>
            <a:pPr>
              <a:lnSpc>
                <a:spcPct val="80000"/>
              </a:lnSpc>
            </a:pPr>
            <a:r>
              <a:rPr lang="en-US" sz="2400" b="1" dirty="0">
                <a:latin typeface="Bookman Old Style" pitchFamily="18" charset="0"/>
              </a:rPr>
              <a:t>When Mrs. Hutchinson arrives at the ceremony late, she chats sociably with Mrs. Delacroix. Nevertheless, after Mrs. Hutchinson falls victim to the lottery selection, Mrs. Delacroix chooses a "stone so large" that she must pick it up with both hands. </a:t>
            </a:r>
          </a:p>
          <a:p>
            <a:pPr>
              <a:lnSpc>
                <a:spcPct val="80000"/>
              </a:lnSpc>
            </a:pPr>
            <a:r>
              <a:rPr lang="en-US" sz="2400" b="1" dirty="0">
                <a:solidFill>
                  <a:schemeClr val="bg1"/>
                </a:solidFill>
                <a:effectLst>
                  <a:outerShdw blurRad="38100" dist="38100" dir="2700000" algn="tl">
                    <a:srgbClr val="000000"/>
                  </a:outerShdw>
                </a:effectLst>
              </a:rPr>
              <a:t>Whereas, on the individual level, the two women regard each other as friends, on the group level, they betray that relationship, satiating the mob mentality.</a:t>
            </a:r>
            <a:r>
              <a:rPr lang="en-US" sz="2400" dirty="0"/>
              <a:t> </a:t>
            </a:r>
          </a:p>
        </p:txBody>
      </p:sp>
      <p:pic>
        <p:nvPicPr>
          <p:cNvPr id="33796" name="Picture 4" descr="Blue Rock"/>
          <p:cNvPicPr>
            <a:picLocks noChangeAspect="1" noChangeArrowheads="1"/>
          </p:cNvPicPr>
          <p:nvPr/>
        </p:nvPicPr>
        <p:blipFill>
          <a:blip r:embed="rId2" cstate="print">
            <a:lum bright="18000"/>
            <a:grayscl/>
          </a:blip>
          <a:srcRect/>
          <a:stretch>
            <a:fillRect/>
          </a:stretch>
        </p:blipFill>
        <p:spPr bwMode="auto">
          <a:xfrm>
            <a:off x="1066800" y="533400"/>
            <a:ext cx="661988" cy="762000"/>
          </a:xfrm>
          <a:prstGeom prst="rect">
            <a:avLst/>
          </a:prstGeom>
          <a:noFill/>
        </p:spPr>
      </p:pic>
      <p:pic>
        <p:nvPicPr>
          <p:cNvPr id="33797" name="Picture 5" descr="Blue Rock"/>
          <p:cNvPicPr>
            <a:picLocks noChangeAspect="1" noChangeArrowheads="1"/>
          </p:cNvPicPr>
          <p:nvPr/>
        </p:nvPicPr>
        <p:blipFill>
          <a:blip r:embed="rId3" cstate="print">
            <a:lum bright="18000"/>
            <a:grayscl/>
          </a:blip>
          <a:srcRect/>
          <a:stretch>
            <a:fillRect/>
          </a:stretch>
        </p:blipFill>
        <p:spPr bwMode="auto">
          <a:xfrm rot="7559208">
            <a:off x="1702594" y="278606"/>
            <a:ext cx="762000" cy="661988"/>
          </a:xfrm>
          <a:prstGeom prst="rect">
            <a:avLst/>
          </a:prstGeom>
          <a:noFill/>
        </p:spPr>
      </p:pic>
      <p:pic>
        <p:nvPicPr>
          <p:cNvPr id="33798" name="Picture 6" descr="Blue Rock"/>
          <p:cNvPicPr>
            <a:picLocks noChangeAspect="1" noChangeArrowheads="1"/>
          </p:cNvPicPr>
          <p:nvPr/>
        </p:nvPicPr>
        <p:blipFill>
          <a:blip r:embed="rId2" cstate="print">
            <a:lum bright="18000"/>
            <a:grayscl/>
          </a:blip>
          <a:srcRect/>
          <a:stretch>
            <a:fillRect/>
          </a:stretch>
        </p:blipFill>
        <p:spPr bwMode="auto">
          <a:xfrm>
            <a:off x="152400" y="838200"/>
            <a:ext cx="661988" cy="762000"/>
          </a:xfrm>
          <a:prstGeom prst="rect">
            <a:avLst/>
          </a:prstGeom>
          <a:noFill/>
        </p:spPr>
      </p:pic>
      <p:pic>
        <p:nvPicPr>
          <p:cNvPr id="33799" name="Picture 7" descr="Blue Rock"/>
          <p:cNvPicPr>
            <a:picLocks noChangeAspect="1" noChangeArrowheads="1"/>
          </p:cNvPicPr>
          <p:nvPr/>
        </p:nvPicPr>
        <p:blipFill>
          <a:blip r:embed="rId3" cstate="print">
            <a:lum bright="18000"/>
            <a:grayscl/>
          </a:blip>
          <a:srcRect/>
          <a:stretch>
            <a:fillRect/>
          </a:stretch>
        </p:blipFill>
        <p:spPr bwMode="auto">
          <a:xfrm rot="7818079">
            <a:off x="6731794" y="431006"/>
            <a:ext cx="762000" cy="661988"/>
          </a:xfrm>
          <a:prstGeom prst="rect">
            <a:avLst/>
          </a:prstGeom>
          <a:noFill/>
        </p:spPr>
      </p:pic>
      <p:pic>
        <p:nvPicPr>
          <p:cNvPr id="33800" name="Picture 8" descr="Blue Rock"/>
          <p:cNvPicPr>
            <a:picLocks noChangeAspect="1" noChangeArrowheads="1"/>
          </p:cNvPicPr>
          <p:nvPr/>
        </p:nvPicPr>
        <p:blipFill>
          <a:blip r:embed="rId3" cstate="print">
            <a:lum bright="18000"/>
            <a:grayscl/>
          </a:blip>
          <a:srcRect/>
          <a:stretch>
            <a:fillRect/>
          </a:stretch>
        </p:blipFill>
        <p:spPr bwMode="auto">
          <a:xfrm rot="9490981">
            <a:off x="7723188" y="658813"/>
            <a:ext cx="762000" cy="661987"/>
          </a:xfrm>
          <a:prstGeom prst="rect">
            <a:avLst/>
          </a:prstGeom>
          <a:noFill/>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09800"/>
            <a:ext cx="8229600" cy="2438400"/>
          </a:xfrm>
          <a:prstGeom prst="bevel">
            <a:avLst/>
          </a:prstGeom>
          <a:solidFill>
            <a:srgbClr val="F0F0F0"/>
          </a:solidFill>
          <a:ln w="38100">
            <a:solidFill>
              <a:srgbClr val="00B050"/>
            </a:solidFill>
          </a:ln>
        </p:spPr>
        <p:txBody>
          <a:bodyPr/>
          <a:lstStyle/>
          <a:p>
            <a:r>
              <a:rPr lang="en-US" sz="8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Exposition</a:t>
            </a:r>
            <a:endParaRPr lang="en-US" sz="8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533400" y="5334000"/>
            <a:ext cx="8077200" cy="1066800"/>
          </a:xfrm>
          <a:solidFill>
            <a:schemeClr val="accent3">
              <a:lumMod val="50000"/>
            </a:schemeClr>
          </a:solidFill>
        </p:spPr>
        <p:style>
          <a:lnRef idx="0">
            <a:schemeClr val="dk1"/>
          </a:lnRef>
          <a:fillRef idx="3">
            <a:schemeClr val="dk1"/>
          </a:fillRef>
          <a:effectRef idx="3">
            <a:schemeClr val="dk1"/>
          </a:effectRef>
          <a:fontRef idx="minor">
            <a:schemeClr val="lt1"/>
          </a:fontRef>
        </p:style>
        <p:txBody>
          <a:bodyPr/>
          <a:lstStyle/>
          <a:p>
            <a:pPr>
              <a:lnSpc>
                <a:spcPct val="80000"/>
              </a:lnSpc>
            </a:pPr>
            <a:r>
              <a:rPr lang="en-US" sz="2400" b="1" dirty="0" smtClean="0">
                <a:solidFill>
                  <a:srgbClr val="EAEAEA"/>
                </a:solidFill>
                <a:latin typeface="Times New Roman" pitchFamily="18" charset="0"/>
              </a:rPr>
              <a:t>The </a:t>
            </a:r>
            <a:r>
              <a:rPr lang="en-US" sz="2400" b="1" dirty="0">
                <a:solidFill>
                  <a:srgbClr val="EAEAEA"/>
                </a:solidFill>
                <a:latin typeface="Times New Roman" pitchFamily="18" charset="0"/>
              </a:rPr>
              <a:t>lottery takes place every year when the nature cycle peaks in midsummer, a time usually associated with cheerfulness.</a:t>
            </a:r>
            <a:r>
              <a:rPr lang="en-US" sz="2400" dirty="0">
                <a:solidFill>
                  <a:schemeClr val="bg1"/>
                </a:solidFill>
              </a:rPr>
              <a:t> </a:t>
            </a:r>
          </a:p>
        </p:txBody>
      </p:sp>
      <p:sp>
        <p:nvSpPr>
          <p:cNvPr id="4" name="Title 3"/>
          <p:cNvSpPr>
            <a:spLocks noGrp="1"/>
          </p:cNvSpPr>
          <p:nvPr>
            <p:ph type="title"/>
          </p:nvPr>
        </p:nvSpPr>
        <p:spPr>
          <a:xfrm>
            <a:off x="228600" y="274638"/>
            <a:ext cx="8458200" cy="2697162"/>
          </a:xfrm>
        </p:spPr>
        <p:txBody>
          <a:bodyPr>
            <a:scene3d>
              <a:camera prst="orthographicFront"/>
              <a:lightRig rig="balanced" dir="t">
                <a:rot lat="0" lon="0" rev="2100000"/>
              </a:lightRig>
            </a:scene3d>
            <a:sp3d extrusionH="57150" prstMaterial="metal">
              <a:bevelT w="38100" h="25400"/>
              <a:contourClr>
                <a:schemeClr val="bg2"/>
              </a:contourClr>
            </a:sp3d>
          </a:bodyPr>
          <a:lstStyle/>
          <a:p>
            <a:r>
              <a:rPr lang="en-US" b="1" dirty="0" smtClean="0">
                <a:ln w="50800"/>
                <a:solidFill>
                  <a:srgbClr val="0070C0"/>
                </a:solidFill>
              </a:rPr>
              <a:t>How did the setting effect your initial predictions about the story?</a:t>
            </a:r>
            <a:endParaRPr lang="en-US" b="1" dirty="0">
              <a:ln w="50800"/>
              <a:solidFill>
                <a:srgbClr val="0070C0"/>
              </a:solidFill>
            </a:endParaRPr>
          </a:p>
        </p:txBody>
      </p:sp>
      <p:sp>
        <p:nvSpPr>
          <p:cNvPr id="5" name="TextBox 4"/>
          <p:cNvSpPr txBox="1"/>
          <p:nvPr/>
        </p:nvSpPr>
        <p:spPr>
          <a:xfrm>
            <a:off x="533400" y="2951946"/>
            <a:ext cx="8077200" cy="954107"/>
          </a:xfrm>
          <a:prstGeom prst="rect">
            <a:avLst/>
          </a:prstGeom>
          <a:noFill/>
        </p:spPr>
        <p:txBody>
          <a:bodyPr wrap="square" rtlCol="0">
            <a:spAutoFit/>
          </a:bodyPr>
          <a:lstStyle/>
          <a:p>
            <a:pPr algn="ctr"/>
            <a:r>
              <a:rPr lang="en-US" sz="2800" dirty="0" smtClean="0"/>
              <a:t>It’s summer time in an idyllic village? What were you expecting for an ending?</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9699">
                                            <p:bg/>
                                          </p:spTgt>
                                        </p:tgtEl>
                                        <p:attrNameLst>
                                          <p:attrName>style.visibility</p:attrName>
                                        </p:attrNameLst>
                                      </p:cBhvr>
                                      <p:to>
                                        <p:strVal val="visible"/>
                                      </p:to>
                                    </p:set>
                                    <p:animEffect transition="in" filter="fade">
                                      <p:cBhvr>
                                        <p:cTn id="7" dur="800" decel="100000"/>
                                        <p:tgtEl>
                                          <p:spTgt spid="29699">
                                            <p:bg/>
                                          </p:spTgt>
                                        </p:tgtEl>
                                      </p:cBhvr>
                                    </p:animEffect>
                                    <p:anim calcmode="lin" valueType="num">
                                      <p:cBhvr>
                                        <p:cTn id="8" dur="800" decel="100000" fill="hold"/>
                                        <p:tgtEl>
                                          <p:spTgt spid="29699">
                                            <p:bg/>
                                          </p:spTgt>
                                        </p:tgtEl>
                                        <p:attrNameLst>
                                          <p:attrName>style.rotation</p:attrName>
                                        </p:attrNameLst>
                                      </p:cBhvr>
                                      <p:tavLst>
                                        <p:tav tm="0">
                                          <p:val>
                                            <p:fltVal val="-90"/>
                                          </p:val>
                                        </p:tav>
                                        <p:tav tm="100000">
                                          <p:val>
                                            <p:fltVal val="0"/>
                                          </p:val>
                                        </p:tav>
                                      </p:tavLst>
                                    </p:anim>
                                    <p:anim calcmode="lin" valueType="num">
                                      <p:cBhvr>
                                        <p:cTn id="9" dur="800" decel="100000" fill="hold"/>
                                        <p:tgtEl>
                                          <p:spTgt spid="29699">
                                            <p:bg/>
                                          </p:spTgt>
                                        </p:tgtEl>
                                        <p:attrNameLst>
                                          <p:attrName>ppt_x</p:attrName>
                                        </p:attrNameLst>
                                      </p:cBhvr>
                                      <p:tavLst>
                                        <p:tav tm="0">
                                          <p:val>
                                            <p:strVal val="#ppt_x+0.4"/>
                                          </p:val>
                                        </p:tav>
                                        <p:tav tm="100000">
                                          <p:val>
                                            <p:strVal val="#ppt_x-0.05"/>
                                          </p:val>
                                        </p:tav>
                                      </p:tavLst>
                                    </p:anim>
                                    <p:anim calcmode="lin" valueType="num">
                                      <p:cBhvr>
                                        <p:cTn id="10" dur="800" decel="100000" fill="hold"/>
                                        <p:tgtEl>
                                          <p:spTgt spid="29699">
                                            <p:bg/>
                                          </p:spTgt>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9699">
                                            <p:bg/>
                                          </p:spTgt>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9699">
                                            <p:bg/>
                                          </p:spTgt>
                                        </p:tgtEl>
                                        <p:attrNameLst>
                                          <p:attrName>ppt_y</p:attrName>
                                        </p:attrNameLst>
                                      </p:cBhvr>
                                      <p:tavLst>
                                        <p:tav tm="0">
                                          <p:val>
                                            <p:strVal val="#ppt_y+0.1"/>
                                          </p:val>
                                        </p:tav>
                                        <p:tav tm="100000">
                                          <p:val>
                                            <p:strVal val="#ppt_y"/>
                                          </p:val>
                                        </p:tav>
                                      </p:tavLst>
                                    </p:anim>
                                  </p:childTnLst>
                                </p:cTn>
                              </p:par>
                              <p:par>
                                <p:cTn id="13" presetID="30" presetClass="entr" presetSubtype="0" fill="hold" grpId="0" nodeType="withEffect">
                                  <p:stCondLst>
                                    <p:cond delay="0"/>
                                  </p:stCondLst>
                                  <p:childTnLst>
                                    <p:set>
                                      <p:cBhvr>
                                        <p:cTn id="14" dur="1" fill="hold">
                                          <p:stCondLst>
                                            <p:cond delay="0"/>
                                          </p:stCondLst>
                                        </p:cTn>
                                        <p:tgtEl>
                                          <p:spTgt spid="29699">
                                            <p:txEl>
                                              <p:pRg st="0" end="0"/>
                                            </p:txEl>
                                          </p:spTgt>
                                        </p:tgtEl>
                                        <p:attrNameLst>
                                          <p:attrName>style.visibility</p:attrName>
                                        </p:attrNameLst>
                                      </p:cBhvr>
                                      <p:to>
                                        <p:strVal val="visible"/>
                                      </p:to>
                                    </p:set>
                                    <p:animEffect transition="in" filter="fade">
                                      <p:cBhvr>
                                        <p:cTn id="15" dur="800" decel="100000"/>
                                        <p:tgtEl>
                                          <p:spTgt spid="29699">
                                            <p:txEl>
                                              <p:pRg st="0" end="0"/>
                                            </p:txEl>
                                          </p:spTgt>
                                        </p:tgtEl>
                                      </p:cBhvr>
                                    </p:animEffect>
                                    <p:anim calcmode="lin" valueType="num">
                                      <p:cBhvr>
                                        <p:cTn id="16" dur="800" decel="100000" fill="hold"/>
                                        <p:tgtEl>
                                          <p:spTgt spid="29699">
                                            <p:txEl>
                                              <p:pRg st="0" end="0"/>
                                            </p:txEl>
                                          </p:spTgt>
                                        </p:tgtEl>
                                        <p:attrNameLst>
                                          <p:attrName>style.rotation</p:attrName>
                                        </p:attrNameLst>
                                      </p:cBhvr>
                                      <p:tavLst>
                                        <p:tav tm="0">
                                          <p:val>
                                            <p:fltVal val="-90"/>
                                          </p:val>
                                        </p:tav>
                                        <p:tav tm="100000">
                                          <p:val>
                                            <p:fltVal val="0"/>
                                          </p:val>
                                        </p:tav>
                                      </p:tavLst>
                                    </p:anim>
                                    <p:anim calcmode="lin" valueType="num">
                                      <p:cBhvr>
                                        <p:cTn id="17" dur="800" decel="100000" fill="hold"/>
                                        <p:tgtEl>
                                          <p:spTgt spid="29699">
                                            <p:txEl>
                                              <p:pRg st="0" end="0"/>
                                            </p:txEl>
                                          </p:spTgt>
                                        </p:tgtEl>
                                        <p:attrNameLst>
                                          <p:attrName>ppt_x</p:attrName>
                                        </p:attrNameLst>
                                      </p:cBhvr>
                                      <p:tavLst>
                                        <p:tav tm="0">
                                          <p:val>
                                            <p:strVal val="#ppt_x+0.4"/>
                                          </p:val>
                                        </p:tav>
                                        <p:tav tm="100000">
                                          <p:val>
                                            <p:strVal val="#ppt_x-0.05"/>
                                          </p:val>
                                        </p:tav>
                                      </p:tavLst>
                                    </p:anim>
                                    <p:anim calcmode="lin" valueType="num">
                                      <p:cBhvr>
                                        <p:cTn id="18" dur="800" decel="100000" fill="hold"/>
                                        <p:tgtEl>
                                          <p:spTgt spid="29699">
                                            <p:txEl>
                                              <p:pRg st="0" end="0"/>
                                            </p:txEl>
                                          </p:spTgt>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29699">
                                            <p:txEl>
                                              <p:pRg st="0" end="0"/>
                                            </p:txEl>
                                          </p:spTgt>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29699">
                                            <p:txEl>
                                              <p:pRg st="0" end="0"/>
                                            </p:txEl>
                                          </p:spTgt>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699" grpId="0" uiExpand="1" build="p"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57500"/>
            <a:ext cx="8229600" cy="1143000"/>
          </a:xfrm>
        </p:spPr>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7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a:t>
            </a:r>
            <a:r>
              <a:rPr lang="en-US" sz="7200" b="1" u="sng"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setting</a:t>
            </a:r>
            <a:r>
              <a:rPr lang="en-US" sz="7200" b="1"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 is…</a:t>
            </a:r>
            <a:endParaRPr lang="en-US" sz="7200" b="1"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9" name="Rectangle 3"/>
          <p:cNvSpPr>
            <a:spLocks noGrp="1" noChangeArrowheads="1"/>
          </p:cNvSpPr>
          <p:nvPr>
            <p:ph type="body" idx="1"/>
          </p:nvPr>
        </p:nvSpPr>
        <p:spPr>
          <a:xfrm>
            <a:off x="857250" y="5334000"/>
            <a:ext cx="7429500" cy="1295400"/>
          </a:xfrm>
        </p:spPr>
        <p:style>
          <a:lnRef idx="0">
            <a:schemeClr val="dk1"/>
          </a:lnRef>
          <a:fillRef idx="3">
            <a:schemeClr val="dk1"/>
          </a:fillRef>
          <a:effectRef idx="3">
            <a:schemeClr val="dk1"/>
          </a:effectRef>
          <a:fontRef idx="minor">
            <a:schemeClr val="lt1"/>
          </a:fontRef>
        </p:style>
        <p:txBody>
          <a:bodyPr/>
          <a:lstStyle/>
          <a:p>
            <a:pPr>
              <a:lnSpc>
                <a:spcPct val="80000"/>
              </a:lnSpc>
              <a:buNone/>
            </a:pPr>
            <a:endParaRPr lang="en-US" sz="1200" b="1" dirty="0" smtClean="0">
              <a:solidFill>
                <a:srgbClr val="FFFF99"/>
              </a:solidFill>
              <a:ea typeface="Batang" pitchFamily="18" charset="-127"/>
            </a:endParaRPr>
          </a:p>
          <a:p>
            <a:pPr>
              <a:lnSpc>
                <a:spcPct val="80000"/>
              </a:lnSpc>
              <a:buNone/>
            </a:pPr>
            <a:r>
              <a:rPr lang="en-US" b="1" dirty="0" smtClean="0">
                <a:solidFill>
                  <a:srgbClr val="FFFF99"/>
                </a:solidFill>
                <a:ea typeface="Batang" pitchFamily="18" charset="-127"/>
              </a:rPr>
              <a:t>Setting </a:t>
            </a:r>
            <a:r>
              <a:rPr lang="en-US" b="1" dirty="0">
                <a:solidFill>
                  <a:srgbClr val="FFFF99"/>
                </a:solidFill>
                <a:ea typeface="Batang" pitchFamily="18" charset="-127"/>
              </a:rPr>
              <a:t>is idyllic; readers expect the lottery to be a positive </a:t>
            </a:r>
            <a:r>
              <a:rPr lang="en-US" b="1" dirty="0" smtClean="0">
                <a:solidFill>
                  <a:srgbClr val="FFFF99"/>
                </a:solidFill>
                <a:ea typeface="Batang" pitchFamily="18" charset="-127"/>
              </a:rPr>
              <a:t>experience</a:t>
            </a:r>
            <a:endParaRPr lang="en-US" b="1" dirty="0">
              <a:solidFill>
                <a:srgbClr val="FFFF99"/>
              </a:solidFill>
              <a:ea typeface="Batang" pitchFamily="18" charset="-127"/>
            </a:endParaRPr>
          </a:p>
        </p:txBody>
      </p:sp>
      <p:pic>
        <p:nvPicPr>
          <p:cNvPr id="29703" name="Picture 7" descr="http://www.treadwaygallery.com/ONLINECATALOGS/DEC2004/ptWEB/0499.jpg"/>
          <p:cNvPicPr>
            <a:picLocks noChangeAspect="1" noChangeArrowheads="1"/>
          </p:cNvPicPr>
          <p:nvPr/>
        </p:nvPicPr>
        <p:blipFill>
          <a:blip r:embed="rId2" cstate="print"/>
          <a:srcRect/>
          <a:stretch>
            <a:fillRect/>
          </a:stretch>
        </p:blipFill>
        <p:spPr bwMode="auto">
          <a:xfrm>
            <a:off x="1716881" y="533400"/>
            <a:ext cx="5710237" cy="4463701"/>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229600" cy="1143000"/>
          </a:xfrm>
        </p:spPr>
        <p:txBody>
          <a:bodyPr/>
          <a:lstStyle/>
          <a:p>
            <a:r>
              <a:rPr lang="en-US"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rPr>
              <a:t>Transfer of Sin</a:t>
            </a:r>
            <a:endParaRPr lang="en-US"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endParaRPr>
          </a:p>
        </p:txBody>
      </p:sp>
      <p:sp>
        <p:nvSpPr>
          <p:cNvPr id="3" name="Content Placeholder 2"/>
          <p:cNvSpPr>
            <a:spLocks noGrp="1"/>
          </p:cNvSpPr>
          <p:nvPr>
            <p:ph idx="1"/>
          </p:nvPr>
        </p:nvSpPr>
        <p:spPr>
          <a:xfrm>
            <a:off x="0" y="1066800"/>
            <a:ext cx="8686800" cy="2667000"/>
          </a:xfrm>
        </p:spPr>
        <p:txBody>
          <a:bodyPr/>
          <a:lstStyle/>
          <a:p>
            <a:pPr>
              <a:lnSpc>
                <a:spcPct val="90000"/>
              </a:lnSpc>
            </a:pPr>
            <a:r>
              <a:rPr lang="en-US" dirty="0" smtClean="0">
                <a:solidFill>
                  <a:srgbClr val="A50021"/>
                </a:solidFill>
                <a:latin typeface="Times New Roman" pitchFamily="18" charset="0"/>
              </a:rPr>
              <a:t>By transferring one's sins to persons or animals and then sacrificing them, </a:t>
            </a:r>
            <a:r>
              <a:rPr lang="en-US" b="1" dirty="0" smtClean="0">
                <a:solidFill>
                  <a:srgbClr val="A50021"/>
                </a:solidFill>
                <a:effectLst>
                  <a:outerShdw blurRad="38100" dist="38100" dir="2700000" algn="tl">
                    <a:srgbClr val="000000"/>
                  </a:outerShdw>
                </a:effectLst>
                <a:latin typeface="Times New Roman" pitchFamily="18" charset="0"/>
              </a:rPr>
              <a:t>people believed that their sins would be eliminated</a:t>
            </a:r>
            <a:r>
              <a:rPr lang="en-US" dirty="0" smtClean="0">
                <a:solidFill>
                  <a:srgbClr val="A50021"/>
                </a:solidFill>
                <a:latin typeface="Times New Roman" pitchFamily="18" charset="0"/>
              </a:rPr>
              <a:t>, a process that has been termed the </a:t>
            </a:r>
            <a:r>
              <a:rPr lang="en-US" b="1" dirty="0" smtClean="0">
                <a:solidFill>
                  <a:srgbClr val="A50021"/>
                </a:solidFill>
                <a:effectLst>
                  <a:outerShdw blurRad="38100" dist="38100" dir="2700000" algn="tl">
                    <a:srgbClr val="000000"/>
                  </a:outerShdw>
                </a:effectLst>
                <a:latin typeface="Times New Roman" pitchFamily="18" charset="0"/>
              </a:rPr>
              <a:t>"</a:t>
            </a:r>
            <a:r>
              <a:rPr lang="en-US" b="1" dirty="0" smtClean="0">
                <a:solidFill>
                  <a:srgbClr val="990099"/>
                </a:solidFill>
                <a:effectLst>
                  <a:outerShdw blurRad="38100" dist="38100" dir="2700000" algn="tl">
                    <a:srgbClr val="000000"/>
                  </a:outerShdw>
                </a:effectLst>
                <a:latin typeface="Times New Roman" pitchFamily="18" charset="0"/>
              </a:rPr>
              <a:t>scapegoat</a:t>
            </a:r>
            <a:r>
              <a:rPr lang="en-US" b="1" dirty="0" smtClean="0">
                <a:solidFill>
                  <a:srgbClr val="A50021"/>
                </a:solidFill>
                <a:effectLst>
                  <a:outerShdw blurRad="38100" dist="38100" dir="2700000" algn="tl">
                    <a:srgbClr val="000000"/>
                  </a:outerShdw>
                </a:effectLst>
                <a:latin typeface="Times New Roman" pitchFamily="18" charset="0"/>
              </a:rPr>
              <a:t>"</a:t>
            </a:r>
            <a:r>
              <a:rPr lang="en-US" dirty="0" smtClean="0">
                <a:solidFill>
                  <a:srgbClr val="A50021"/>
                </a:solidFill>
                <a:latin typeface="Times New Roman" pitchFamily="18" charset="0"/>
              </a:rPr>
              <a:t> archetype </a:t>
            </a:r>
          </a:p>
        </p:txBody>
      </p:sp>
      <p:pic>
        <p:nvPicPr>
          <p:cNvPr id="62466" name="Picture 2" descr="http://www.biblicalmetaphors.com/Hannah/scapegoat019.jpg"/>
          <p:cNvPicPr>
            <a:picLocks noChangeAspect="1" noChangeArrowheads="1"/>
          </p:cNvPicPr>
          <p:nvPr/>
        </p:nvPicPr>
        <p:blipFill>
          <a:blip r:embed="rId2" cstate="print"/>
          <a:srcRect/>
          <a:stretch>
            <a:fillRect/>
          </a:stretch>
        </p:blipFill>
        <p:spPr bwMode="auto">
          <a:xfrm>
            <a:off x="2733675" y="3019424"/>
            <a:ext cx="6410325" cy="3838576"/>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2946" name="Picture 2" descr="http://t2.gstatic.com/images?q=tbn:0ekC9Xf0WKb9TM:http://img10.imageshack.us/img10/1985/2560x1600.jpg&amp;t=1"/>
          <p:cNvPicPr>
            <a:picLocks noChangeAspect="1" noChangeArrowheads="1"/>
          </p:cNvPicPr>
          <p:nvPr/>
        </p:nvPicPr>
        <p:blipFill>
          <a:blip r:embed="rId2" cstate="print"/>
          <a:srcRect/>
          <a:stretch>
            <a:fillRect/>
          </a:stretch>
        </p:blipFill>
        <p:spPr bwMode="auto">
          <a:xfrm>
            <a:off x="0" y="0"/>
            <a:ext cx="9169825" cy="6858000"/>
          </a:xfrm>
          <a:prstGeom prst="rect">
            <a:avLst/>
          </a:prstGeom>
          <a:noFill/>
        </p:spPr>
      </p:pic>
      <p:sp>
        <p:nvSpPr>
          <p:cNvPr id="5" name="Rectangle 2"/>
          <p:cNvSpPr>
            <a:spLocks noGrp="1" noChangeArrowheads="1"/>
          </p:cNvSpPr>
          <p:nvPr>
            <p:ph type="title"/>
          </p:nvPr>
        </p:nvSpPr>
        <p:spPr>
          <a:xfrm>
            <a:off x="914400" y="2636838"/>
            <a:ext cx="7239000" cy="1554162"/>
          </a:xfrm>
          <a:effectLst>
            <a:glow rad="228600">
              <a:schemeClr val="accent4">
                <a:satMod val="175000"/>
                <a:alpha val="40000"/>
              </a:schemeClr>
            </a:glow>
            <a:outerShdw blurRad="40000" dist="23000" dir="5400000" rotWithShape="0">
              <a:srgbClr val="000000">
                <a:alpha val="35000"/>
              </a:srgbClr>
            </a:outerShdw>
          </a:effectLst>
        </p:spPr>
        <p:style>
          <a:lnRef idx="0">
            <a:schemeClr val="accent4"/>
          </a:lnRef>
          <a:fillRef idx="3">
            <a:schemeClr val="accent4"/>
          </a:fillRef>
          <a:effectRef idx="3">
            <a:schemeClr val="accent4"/>
          </a:effectRef>
          <a:fontRef idx="minor">
            <a:schemeClr val="lt1"/>
          </a:fontRef>
        </p:style>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ookman Old Style" pitchFamily="18" charset="0"/>
              </a:rPr>
              <a:t>Symbolism…</a:t>
            </a:r>
            <a:endPar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ookman Old Style" pitchFamily="18" charset="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r>
              <a:rPr lang="en-US" dirty="0">
                <a:effectLst>
                  <a:outerShdw blurRad="38100" dist="38100" dir="2700000" algn="tl">
                    <a:srgbClr val="C0C0C0"/>
                  </a:outerShdw>
                </a:effectLst>
                <a:latin typeface="Goudy Stout" pitchFamily="18" charset="0"/>
              </a:rPr>
              <a:t>Symbolism</a:t>
            </a:r>
          </a:p>
        </p:txBody>
      </p:sp>
      <p:sp>
        <p:nvSpPr>
          <p:cNvPr id="34819" name="Rectangle 3"/>
          <p:cNvSpPr>
            <a:spLocks noGrp="1" noChangeArrowheads="1"/>
          </p:cNvSpPr>
          <p:nvPr>
            <p:ph type="body" idx="1"/>
          </p:nvPr>
        </p:nvSpPr>
        <p:spPr>
          <a:solidFill>
            <a:srgbClr val="889498"/>
          </a:solidFill>
        </p:spPr>
        <p:txBody>
          <a:bodyPr/>
          <a:lstStyle/>
          <a:p>
            <a:r>
              <a:rPr lang="en-US" b="1" dirty="0">
                <a:effectLst>
                  <a:outerShdw blurRad="38100" dist="38100" dir="2700000" algn="tl">
                    <a:srgbClr val="FFFFFF"/>
                  </a:outerShdw>
                </a:effectLst>
                <a:latin typeface="Algerian" pitchFamily="82" charset="0"/>
              </a:rPr>
              <a:t>Black:</a:t>
            </a:r>
            <a:r>
              <a:rPr lang="en-US" sz="2800" dirty="0">
                <a:solidFill>
                  <a:schemeClr val="bg1"/>
                </a:solidFill>
              </a:rPr>
              <a:t> the color for </a:t>
            </a:r>
            <a:r>
              <a:rPr lang="en-US" sz="2800" b="1" dirty="0">
                <a:effectLst>
                  <a:outerShdw blurRad="38100" dist="38100" dir="2700000" algn="tl">
                    <a:srgbClr val="FFFFFF"/>
                  </a:outerShdw>
                </a:effectLst>
              </a:rPr>
              <a:t>death</a:t>
            </a:r>
            <a:r>
              <a:rPr lang="en-US" sz="2800" dirty="0">
                <a:solidFill>
                  <a:schemeClr val="bg1"/>
                </a:solidFill>
              </a:rPr>
              <a:t>, </a:t>
            </a:r>
            <a:r>
              <a:rPr lang="en-US" sz="2800" b="1" dirty="0">
                <a:effectLst>
                  <a:outerShdw blurRad="38100" dist="38100" dir="2700000" algn="tl">
                    <a:srgbClr val="FFFFFF"/>
                  </a:outerShdw>
                </a:effectLst>
              </a:rPr>
              <a:t>mourning</a:t>
            </a:r>
            <a:r>
              <a:rPr lang="en-US" sz="2800" dirty="0">
                <a:solidFill>
                  <a:schemeClr val="bg1"/>
                </a:solidFill>
              </a:rPr>
              <a:t>, </a:t>
            </a:r>
            <a:r>
              <a:rPr lang="en-US" sz="2800" b="1" dirty="0">
                <a:effectLst>
                  <a:outerShdw blurRad="38100" dist="38100" dir="2700000" algn="tl">
                    <a:srgbClr val="FFFFFF"/>
                  </a:outerShdw>
                </a:effectLst>
              </a:rPr>
              <a:t>punishment</a:t>
            </a:r>
            <a:r>
              <a:rPr lang="en-US" sz="2800" dirty="0">
                <a:solidFill>
                  <a:schemeClr val="bg1"/>
                </a:solidFill>
              </a:rPr>
              <a:t>, </a:t>
            </a:r>
            <a:r>
              <a:rPr lang="en-US" sz="2800" b="1" dirty="0">
                <a:effectLst>
                  <a:outerShdw blurRad="38100" dist="38100" dir="2700000" algn="tl">
                    <a:srgbClr val="FFFFFF"/>
                  </a:outerShdw>
                </a:effectLst>
              </a:rPr>
              <a:t>penitence</a:t>
            </a:r>
            <a:r>
              <a:rPr lang="en-US" sz="2800" dirty="0">
                <a:solidFill>
                  <a:schemeClr val="bg1"/>
                </a:solidFill>
              </a:rPr>
              <a:t> in </a:t>
            </a:r>
            <a:r>
              <a:rPr lang="en-US" sz="2800" dirty="0" smtClean="0">
                <a:solidFill>
                  <a:schemeClr val="bg1"/>
                </a:solidFill>
              </a:rPr>
              <a:t>Western </a:t>
            </a:r>
            <a:r>
              <a:rPr lang="en-US" sz="2800" dirty="0">
                <a:solidFill>
                  <a:schemeClr val="bg1"/>
                </a:solidFill>
              </a:rPr>
              <a:t>civilization. </a:t>
            </a:r>
          </a:p>
          <a:p>
            <a:r>
              <a:rPr lang="en-US" sz="2800" dirty="0">
                <a:solidFill>
                  <a:schemeClr val="bg1"/>
                </a:solidFill>
              </a:rPr>
              <a:t>The </a:t>
            </a:r>
            <a:r>
              <a:rPr lang="en-US" sz="2800" b="1" dirty="0">
                <a:effectLst>
                  <a:outerShdw blurRad="38100" dist="38100" dir="2700000" algn="tl">
                    <a:srgbClr val="FFFFFF"/>
                  </a:outerShdw>
                </a:effectLst>
              </a:rPr>
              <a:t>black box</a:t>
            </a:r>
            <a:r>
              <a:rPr lang="en-US" sz="2800" dirty="0">
                <a:solidFill>
                  <a:schemeClr val="bg1"/>
                </a:solidFill>
              </a:rPr>
              <a:t> used to draw lots and the slip of paper with a </a:t>
            </a:r>
            <a:r>
              <a:rPr lang="en-US" sz="2800" b="1" dirty="0">
                <a:effectLst>
                  <a:outerShdw blurRad="38100" dist="38100" dir="2700000" algn="tl">
                    <a:srgbClr val="FFFFFF"/>
                  </a:outerShdw>
                </a:effectLst>
              </a:rPr>
              <a:t>black mark</a:t>
            </a:r>
            <a:r>
              <a:rPr lang="en-US" sz="2800" dirty="0">
                <a:solidFill>
                  <a:schemeClr val="bg1"/>
                </a:solidFill>
              </a:rPr>
              <a:t> pointing out the 'winner' are mentioned too frequently to be coincidental. </a:t>
            </a:r>
          </a:p>
          <a:p>
            <a:r>
              <a:rPr lang="en-US" sz="2800" b="1" dirty="0">
                <a:effectLst>
                  <a:outerShdw blurRad="38100" dist="38100" dir="2700000" algn="tl">
                    <a:srgbClr val="FFFFFF"/>
                  </a:outerShdw>
                </a:effectLst>
                <a:latin typeface="Algerian" pitchFamily="82" charset="0"/>
              </a:rPr>
              <a:t>Black box:</a:t>
            </a:r>
            <a:r>
              <a:rPr lang="en-US" sz="2800" dirty="0">
                <a:solidFill>
                  <a:schemeClr val="bg1"/>
                </a:solidFill>
              </a:rPr>
              <a:t> coffin? Evil secret hidden away?</a:t>
            </a:r>
          </a:p>
          <a:p>
            <a:r>
              <a:rPr lang="en-US" sz="2800" b="1" dirty="0">
                <a:effectLst>
                  <a:outerShdw blurRad="38100" dist="38100" dir="2700000" algn="tl">
                    <a:srgbClr val="FFFFFF"/>
                  </a:outerShdw>
                </a:effectLst>
                <a:latin typeface="Algerian" pitchFamily="82" charset="0"/>
              </a:rPr>
              <a:t>Black spot</a:t>
            </a:r>
            <a:r>
              <a:rPr lang="en-US" sz="2800" dirty="0">
                <a:solidFill>
                  <a:schemeClr val="bg1"/>
                </a:solidFill>
              </a:rPr>
              <a:t> on paper: sin? A “black mark” on one’s record is negative; black mark: unclean? </a:t>
            </a:r>
          </a:p>
        </p:txBody>
      </p:sp>
      <p:sp>
        <p:nvSpPr>
          <p:cNvPr id="34820" name="AutoShape 4"/>
          <p:cNvSpPr>
            <a:spLocks noChangeArrowheads="1"/>
          </p:cNvSpPr>
          <p:nvPr/>
        </p:nvSpPr>
        <p:spPr bwMode="auto">
          <a:xfrm>
            <a:off x="7543800" y="6172200"/>
            <a:ext cx="762000" cy="533400"/>
          </a:xfrm>
          <a:prstGeom prst="cube">
            <a:avLst>
              <a:gd name="adj" fmla="val 25000"/>
            </a:avLst>
          </a:prstGeom>
          <a:solidFill>
            <a:schemeClr val="tx1">
              <a:alpha val="67999"/>
            </a:schemeClr>
          </a:solidFill>
          <a:ln w="9525">
            <a:solidFill>
              <a:schemeClr val="tx1"/>
            </a:solidFill>
            <a:miter lim="800000"/>
            <a:headEnd/>
            <a:tailEnd/>
          </a:ln>
          <a:effectLst/>
        </p:spPr>
        <p:txBody>
          <a:bodyPr wrap="none" anchor="ctr"/>
          <a:lstStyle/>
          <a:p>
            <a:endParaRPr lang="en-US"/>
          </a:p>
        </p:txBody>
      </p:sp>
      <p:sp>
        <p:nvSpPr>
          <p:cNvPr id="34821" name="AutoShape 5"/>
          <p:cNvSpPr>
            <a:spLocks noChangeArrowheads="1"/>
          </p:cNvSpPr>
          <p:nvPr/>
        </p:nvSpPr>
        <p:spPr bwMode="auto">
          <a:xfrm>
            <a:off x="5029200" y="6172200"/>
            <a:ext cx="1981200" cy="533400"/>
          </a:xfrm>
          <a:prstGeom prst="cube">
            <a:avLst>
              <a:gd name="adj" fmla="val 25000"/>
            </a:avLst>
          </a:prstGeom>
          <a:solidFill>
            <a:schemeClr val="tx2">
              <a:alpha val="73000"/>
            </a:schemeClr>
          </a:solidFill>
          <a:ln w="9525">
            <a:solidFill>
              <a:schemeClr val="tx1"/>
            </a:solidFill>
            <a:miter lim="800000"/>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a:xfrm>
            <a:off x="457200" y="274638"/>
            <a:ext cx="8229600" cy="944562"/>
          </a:xfrm>
        </p:spPr>
        <p:txBody>
          <a:bodyPr/>
          <a:lstStyle/>
          <a:p>
            <a:r>
              <a:rPr lang="en-US">
                <a:effectLst>
                  <a:outerShdw blurRad="38100" dist="38100" dir="2700000" algn="tl">
                    <a:srgbClr val="C0C0C0"/>
                  </a:outerShdw>
                </a:effectLst>
                <a:latin typeface="Goudy Stout" pitchFamily="18" charset="0"/>
              </a:rPr>
              <a:t>Symbolism</a:t>
            </a:r>
          </a:p>
        </p:txBody>
      </p:sp>
      <p:sp>
        <p:nvSpPr>
          <p:cNvPr id="35843" name="Rectangle 3"/>
          <p:cNvSpPr>
            <a:spLocks noGrp="1" noChangeArrowheads="1"/>
          </p:cNvSpPr>
          <p:nvPr>
            <p:ph type="body" idx="1"/>
          </p:nvPr>
        </p:nvSpPr>
        <p:spPr>
          <a:xfrm>
            <a:off x="457200" y="1447800"/>
            <a:ext cx="8229600" cy="5105400"/>
          </a:xfrm>
          <a:solidFill>
            <a:schemeClr val="bg1">
              <a:lumMod val="95000"/>
            </a:schemeClr>
          </a:solidFill>
        </p:spPr>
        <p:txBody>
          <a:bodyPr/>
          <a:lstStyle/>
          <a:p>
            <a:pPr>
              <a:lnSpc>
                <a:spcPct val="90000"/>
              </a:lnSpc>
            </a:pPr>
            <a:r>
              <a:rPr lang="en-US" sz="2400" b="1" dirty="0">
                <a:solidFill>
                  <a:srgbClr val="748186"/>
                </a:solidFill>
                <a:effectLst>
                  <a:outerShdw blurRad="38100" dist="38100" dir="2700000" algn="tl">
                    <a:srgbClr val="C0C0C0"/>
                  </a:outerShdw>
                </a:effectLst>
                <a:latin typeface="Franklin Gothic Demi" pitchFamily="34" charset="0"/>
              </a:rPr>
              <a:t>Stones</a:t>
            </a:r>
            <a:r>
              <a:rPr lang="en-US" sz="2400" dirty="0">
                <a:effectLst>
                  <a:outerShdw blurRad="38100" dist="38100" dir="2700000" algn="tl">
                    <a:srgbClr val="C0C0C0"/>
                  </a:outerShdw>
                </a:effectLst>
                <a:latin typeface="Goudy Stout" pitchFamily="18" charset="0"/>
              </a:rPr>
              <a:t> </a:t>
            </a:r>
            <a:r>
              <a:rPr lang="en-US" sz="2400" dirty="0"/>
              <a:t>are a universal symbol for </a:t>
            </a:r>
            <a:r>
              <a:rPr lang="en-US" sz="2400" b="1" dirty="0">
                <a:effectLst>
                  <a:outerShdw blurRad="38100" dist="38100" dir="2700000" algn="tl">
                    <a:srgbClr val="C0C0C0"/>
                  </a:outerShdw>
                </a:effectLst>
              </a:rPr>
              <a:t>punishment, burial</a:t>
            </a:r>
            <a:r>
              <a:rPr lang="en-US" sz="2400" dirty="0"/>
              <a:t>, and </a:t>
            </a:r>
            <a:r>
              <a:rPr lang="en-US" sz="2400" b="1" dirty="0">
                <a:effectLst>
                  <a:outerShdw blurRad="38100" dist="38100" dir="2700000" algn="tl">
                    <a:srgbClr val="C0C0C0"/>
                  </a:outerShdw>
                </a:effectLst>
              </a:rPr>
              <a:t>martyrdom</a:t>
            </a:r>
            <a:r>
              <a:rPr lang="en-US" sz="2400" dirty="0"/>
              <a:t>: they indicate a morbid ceremony. </a:t>
            </a:r>
          </a:p>
          <a:p>
            <a:pPr>
              <a:lnSpc>
                <a:spcPct val="90000"/>
              </a:lnSpc>
            </a:pPr>
            <a:r>
              <a:rPr lang="en-US" sz="2400" dirty="0">
                <a:solidFill>
                  <a:srgbClr val="996633"/>
                </a:solidFill>
                <a:effectLst>
                  <a:outerShdw blurRad="38100" dist="38100" dir="2700000" algn="tl">
                    <a:srgbClr val="C0C0C0"/>
                  </a:outerShdw>
                </a:effectLst>
                <a:latin typeface="Franklin Gothic Demi" pitchFamily="34" charset="0"/>
              </a:rPr>
              <a:t>Chips of wood:</a:t>
            </a:r>
            <a:r>
              <a:rPr lang="en-US" sz="2400" dirty="0">
                <a:latin typeface="Franklin Gothic Demi" pitchFamily="34" charset="0"/>
              </a:rPr>
              <a:t> </a:t>
            </a:r>
            <a:r>
              <a:rPr lang="en-US" sz="2400" dirty="0">
                <a:latin typeface="Bookman Old Style" pitchFamily="18" charset="0"/>
              </a:rPr>
              <a:t>now discarded for slips of paper, suggest a </a:t>
            </a:r>
            <a:r>
              <a:rPr lang="en-US" sz="2400" b="1" dirty="0">
                <a:effectLst>
                  <a:outerShdw blurRad="38100" dist="38100" dir="2700000" algn="tl">
                    <a:srgbClr val="C0C0C0"/>
                  </a:outerShdw>
                </a:effectLst>
                <a:latin typeface="Bookman Old Style" pitchFamily="18" charset="0"/>
              </a:rPr>
              <a:t>preliterate/ancient origin</a:t>
            </a:r>
            <a:r>
              <a:rPr lang="en-US" sz="2400" dirty="0">
                <a:latin typeface="Bookman Old Style" pitchFamily="18" charset="0"/>
              </a:rPr>
              <a:t>, like the ancient sacrificial rituals for crops.</a:t>
            </a:r>
          </a:p>
          <a:p>
            <a:pPr>
              <a:lnSpc>
                <a:spcPct val="90000"/>
              </a:lnSpc>
            </a:pPr>
            <a:r>
              <a:rPr lang="en-US" sz="2400" b="1" dirty="0">
                <a:solidFill>
                  <a:srgbClr val="FFFF00"/>
                </a:solidFill>
                <a:effectLst>
                  <a:outerShdw blurRad="38100" dist="38100" dir="2700000" algn="tl">
                    <a:srgbClr val="C0C0C0"/>
                  </a:outerShdw>
                </a:effectLst>
                <a:latin typeface="Franklin Gothic Demi" pitchFamily="34" charset="0"/>
              </a:rPr>
              <a:t>The setting:</a:t>
            </a:r>
            <a:r>
              <a:rPr lang="en-US" sz="2400" dirty="0">
                <a:latin typeface="Franklin Gothic Demi" pitchFamily="34" charset="0"/>
              </a:rPr>
              <a:t> </a:t>
            </a:r>
            <a:r>
              <a:rPr lang="en-US" sz="2400" dirty="0"/>
              <a:t>no specific name/place indicates this is </a:t>
            </a:r>
            <a:r>
              <a:rPr lang="en-US" sz="2400" b="1" dirty="0" err="1">
                <a:effectLst>
                  <a:outerShdw blurRad="38100" dist="38100" dir="2700000" algn="tl">
                    <a:srgbClr val="C0C0C0"/>
                  </a:outerShdw>
                </a:effectLst>
              </a:rPr>
              <a:t>anytown</a:t>
            </a:r>
            <a:r>
              <a:rPr lang="en-US" sz="2400" b="1" dirty="0">
                <a:effectLst>
                  <a:outerShdw blurRad="38100" dist="38100" dir="2700000" algn="tl">
                    <a:srgbClr val="C0C0C0"/>
                  </a:outerShdw>
                </a:effectLst>
              </a:rPr>
              <a:t>, USA</a:t>
            </a:r>
            <a:r>
              <a:rPr lang="en-US" sz="2400" dirty="0"/>
              <a:t>; the contrast of the town with the ritual </a:t>
            </a:r>
            <a:r>
              <a:rPr lang="en-US" sz="2400" b="1" dirty="0">
                <a:effectLst>
                  <a:outerShdw blurRad="38100" dist="38100" dir="2700000" algn="tl">
                    <a:srgbClr val="C0C0C0"/>
                  </a:outerShdw>
                </a:effectLst>
              </a:rPr>
              <a:t>helps build suspense</a:t>
            </a:r>
          </a:p>
          <a:p>
            <a:pPr>
              <a:lnSpc>
                <a:spcPct val="90000"/>
              </a:lnSpc>
            </a:pPr>
            <a:r>
              <a:rPr lang="en-US" sz="2400" b="1" dirty="0">
                <a:effectLst>
                  <a:outerShdw blurRad="38100" dist="38100" dir="2700000" algn="tl">
                    <a:srgbClr val="C0C0C0"/>
                  </a:outerShdw>
                </a:effectLst>
                <a:latin typeface="Goudy Stout" pitchFamily="18" charset="0"/>
              </a:rPr>
              <a:t>Square:</a:t>
            </a:r>
            <a:r>
              <a:rPr lang="en-US" sz="2400" b="1" dirty="0">
                <a:effectLst>
                  <a:outerShdw blurRad="38100" dist="38100" dir="2700000" algn="tl">
                    <a:srgbClr val="C0C0C0"/>
                  </a:outerShdw>
                </a:effectLst>
              </a:rPr>
              <a:t> (village square) </a:t>
            </a:r>
            <a:r>
              <a:rPr lang="en-US" sz="2400" dirty="0">
                <a:effectLst>
                  <a:outerShdw blurRad="38100" dist="38100" dir="2700000" algn="tl">
                    <a:srgbClr val="C0C0C0"/>
                  </a:outerShdw>
                </a:effectLst>
              </a:rPr>
              <a:t>may represent the four corners of the earth—earthly opposed to heavenly; human-created as opposed to natural; boxed in; concealed. </a:t>
            </a:r>
            <a:endParaRPr lang="en-US" sz="2400" dirty="0"/>
          </a:p>
        </p:txBody>
      </p:sp>
      <p:pic>
        <p:nvPicPr>
          <p:cNvPr id="35844" name="Picture 4" descr="Blue Rock"/>
          <p:cNvPicPr>
            <a:picLocks noChangeAspect="1" noChangeArrowheads="1"/>
          </p:cNvPicPr>
          <p:nvPr/>
        </p:nvPicPr>
        <p:blipFill>
          <a:blip r:embed="rId2" cstate="print">
            <a:lum bright="18000"/>
            <a:grayscl/>
          </a:blip>
          <a:srcRect/>
          <a:stretch>
            <a:fillRect/>
          </a:stretch>
        </p:blipFill>
        <p:spPr bwMode="auto">
          <a:xfrm>
            <a:off x="457200" y="533400"/>
            <a:ext cx="661988" cy="762000"/>
          </a:xfrm>
          <a:prstGeom prst="rect">
            <a:avLst/>
          </a:prstGeom>
          <a:noFill/>
        </p:spPr>
      </p:pic>
      <p:pic>
        <p:nvPicPr>
          <p:cNvPr id="35845" name="Picture 5" descr="Blue Rock"/>
          <p:cNvPicPr>
            <a:picLocks noChangeAspect="1" noChangeArrowheads="1"/>
          </p:cNvPicPr>
          <p:nvPr/>
        </p:nvPicPr>
        <p:blipFill>
          <a:blip r:embed="rId3" cstate="print">
            <a:lum bright="18000"/>
            <a:grayscl/>
          </a:blip>
          <a:srcRect/>
          <a:stretch>
            <a:fillRect/>
          </a:stretch>
        </p:blipFill>
        <p:spPr bwMode="auto">
          <a:xfrm rot="2992614">
            <a:off x="7798594" y="5688806"/>
            <a:ext cx="762000" cy="661988"/>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a:xfrm>
            <a:off x="457200" y="274638"/>
            <a:ext cx="8229600" cy="868362"/>
          </a:xfrm>
        </p:spPr>
        <p:txBody>
          <a:bodyPr/>
          <a:lstStyle/>
          <a:p>
            <a:r>
              <a:rPr lang="en-US" sz="4000">
                <a:effectLst>
                  <a:outerShdw blurRad="38100" dist="38100" dir="2700000" algn="tl">
                    <a:srgbClr val="C0C0C0"/>
                  </a:outerShdw>
                </a:effectLst>
                <a:latin typeface="Goudy Stout" pitchFamily="18" charset="0"/>
              </a:rPr>
              <a:t>Symbolism: </a:t>
            </a:r>
            <a:r>
              <a:rPr lang="en-US" sz="3200" b="1" u="sng">
                <a:solidFill>
                  <a:srgbClr val="CC3300"/>
                </a:solidFill>
                <a:effectLst>
                  <a:outerShdw blurRad="38100" dist="38100" dir="2700000" algn="tl">
                    <a:srgbClr val="C0C0C0"/>
                  </a:outerShdw>
                </a:effectLst>
                <a:latin typeface="Copperplate Gothic Bold" pitchFamily="34" charset="0"/>
              </a:rPr>
              <a:t>Names</a:t>
            </a:r>
          </a:p>
        </p:txBody>
      </p:sp>
      <p:sp>
        <p:nvSpPr>
          <p:cNvPr id="36867" name="Rectangle 3"/>
          <p:cNvSpPr>
            <a:spLocks noGrp="1" noChangeArrowheads="1"/>
          </p:cNvSpPr>
          <p:nvPr>
            <p:ph type="body" idx="1"/>
          </p:nvPr>
        </p:nvSpPr>
        <p:spPr>
          <a:xfrm>
            <a:off x="1447800" y="1371600"/>
            <a:ext cx="7239000" cy="4953000"/>
          </a:xfrm>
        </p:spPr>
        <p:txBody>
          <a:bodyPr/>
          <a:lstStyle/>
          <a:p>
            <a:pPr>
              <a:lnSpc>
                <a:spcPct val="90000"/>
              </a:lnSpc>
            </a:pPr>
            <a:r>
              <a:rPr lang="en-US" b="1" u="sng">
                <a:solidFill>
                  <a:srgbClr val="CC3300"/>
                </a:solidFill>
                <a:effectLst>
                  <a:outerShdw blurRad="38100" dist="38100" dir="2700000" algn="tl">
                    <a:srgbClr val="C0C0C0"/>
                  </a:outerShdw>
                </a:effectLst>
                <a:latin typeface="Copperplate Gothic Bold" pitchFamily="34" charset="0"/>
              </a:rPr>
              <a:t>Tessie Hutchinson:</a:t>
            </a:r>
            <a:r>
              <a:rPr lang="en-US" sz="2400" b="1"/>
              <a:t> Most likely an allusion to </a:t>
            </a:r>
            <a:r>
              <a:rPr lang="en-US" sz="2400" b="1" u="sng">
                <a:effectLst>
                  <a:outerShdw blurRad="38100" dist="38100" dir="2700000" algn="tl">
                    <a:srgbClr val="C0C0C0"/>
                  </a:outerShdw>
                </a:effectLst>
              </a:rPr>
              <a:t>Anne Hutchinson</a:t>
            </a:r>
            <a:r>
              <a:rPr lang="en-US" sz="2400" b="1">
                <a:effectLst>
                  <a:outerShdw blurRad="38100" dist="38100" dir="2700000" algn="tl">
                    <a:srgbClr val="C0C0C0"/>
                  </a:outerShdw>
                </a:effectLst>
              </a:rPr>
              <a:t> (</a:t>
            </a:r>
            <a:r>
              <a:rPr lang="en-US" sz="2400" b="1"/>
              <a:t>1591-1643), American religious enthusiast who founded the Puritan colony of Rhode Island. She had new theological views which opposed her to other ministers. After a local trial banished her she was tried before the Boston Church and formally excommunicated. Anne and fifteen of her children were subsequently murdered by the Indians in 1643.</a:t>
            </a:r>
            <a:r>
              <a:rPr lang="en-US" sz="2400"/>
              <a:t> </a:t>
            </a:r>
          </a:p>
          <a:p>
            <a:pPr>
              <a:lnSpc>
                <a:spcPct val="90000"/>
              </a:lnSpc>
            </a:pPr>
            <a:r>
              <a:rPr lang="en-US" sz="2400" b="1">
                <a:solidFill>
                  <a:srgbClr val="CC3300"/>
                </a:solidFill>
                <a:latin typeface="Times New Roman" pitchFamily="18" charset="0"/>
              </a:rPr>
              <a:t>The parallelism between her story and Tessie's is clear: to her, excommunication meant spiritual death just as </a:t>
            </a:r>
            <a:r>
              <a:rPr lang="en-US" sz="2400" b="1" u="sng">
                <a:solidFill>
                  <a:srgbClr val="CC3300"/>
                </a:solidFill>
                <a:effectLst>
                  <a:outerShdw blurRad="38100" dist="38100" dir="2700000" algn="tl">
                    <a:srgbClr val="C0C0C0"/>
                  </a:outerShdw>
                </a:effectLst>
                <a:latin typeface="Times New Roman" pitchFamily="18" charset="0"/>
              </a:rPr>
              <a:t>to Tessie being cast out from the group = death.</a:t>
            </a:r>
            <a:r>
              <a:rPr lang="en-US" sz="2400" b="1" u="sng">
                <a:solidFill>
                  <a:srgbClr val="CC3300"/>
                </a:solidFill>
                <a:effectLst>
                  <a:outerShdw blurRad="38100" dist="38100" dir="2700000" algn="tl">
                    <a:srgbClr val="C0C0C0"/>
                  </a:outerShdw>
                </a:effectLst>
              </a:rPr>
              <a:t> </a:t>
            </a:r>
          </a:p>
        </p:txBody>
      </p:sp>
      <p:pic>
        <p:nvPicPr>
          <p:cNvPr id="36868" name="Picture 4" descr="Anne_Hutchinson_on_Trial"/>
          <p:cNvPicPr>
            <a:picLocks noChangeAspect="1" noChangeArrowheads="1"/>
          </p:cNvPicPr>
          <p:nvPr/>
        </p:nvPicPr>
        <p:blipFill>
          <a:blip r:embed="rId2" cstate="print">
            <a:lum bright="12000"/>
          </a:blip>
          <a:srcRect l="8621" t="12416" r="4022" b="7047"/>
          <a:stretch>
            <a:fillRect/>
          </a:stretch>
        </p:blipFill>
        <p:spPr bwMode="auto">
          <a:xfrm>
            <a:off x="304800" y="2895600"/>
            <a:ext cx="1479550" cy="1752600"/>
          </a:xfrm>
          <a:prstGeom prst="rect">
            <a:avLst/>
          </a:prstGeom>
          <a:noFill/>
        </p:spPr>
      </p:pic>
      <p:pic>
        <p:nvPicPr>
          <p:cNvPr id="36870" name="Picture 6" descr="thumb?id=8337"/>
          <p:cNvPicPr>
            <a:picLocks noChangeAspect="1" noChangeArrowheads="1"/>
          </p:cNvPicPr>
          <p:nvPr/>
        </p:nvPicPr>
        <p:blipFill>
          <a:blip r:embed="rId3" cstate="print">
            <a:lum bright="6000"/>
          </a:blip>
          <a:srcRect/>
          <a:stretch>
            <a:fillRect/>
          </a:stretch>
        </p:blipFill>
        <p:spPr bwMode="auto">
          <a:xfrm>
            <a:off x="457200" y="1295400"/>
            <a:ext cx="952500" cy="1438275"/>
          </a:xfrm>
          <a:prstGeom prst="rect">
            <a:avLst/>
          </a:prstGeom>
          <a:noFill/>
        </p:spPr>
      </p:pic>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r>
              <a:rPr lang="en-US" sz="4000">
                <a:effectLst>
                  <a:outerShdw blurRad="38100" dist="38100" dir="2700000" algn="tl">
                    <a:srgbClr val="C0C0C0"/>
                  </a:outerShdw>
                </a:effectLst>
                <a:latin typeface="Goudy Stout" pitchFamily="18" charset="0"/>
              </a:rPr>
              <a:t>Symbolism: </a:t>
            </a:r>
            <a:r>
              <a:rPr lang="en-US" sz="3200" b="1" u="sng">
                <a:solidFill>
                  <a:srgbClr val="CC3300"/>
                </a:solidFill>
                <a:effectLst>
                  <a:outerShdw blurRad="38100" dist="38100" dir="2700000" algn="tl">
                    <a:srgbClr val="C0C0C0"/>
                  </a:outerShdw>
                </a:effectLst>
                <a:latin typeface="Copperplate Gothic Bold" pitchFamily="34" charset="0"/>
              </a:rPr>
              <a:t>Names</a:t>
            </a:r>
          </a:p>
        </p:txBody>
      </p:sp>
      <p:sp>
        <p:nvSpPr>
          <p:cNvPr id="40963" name="Rectangle 3"/>
          <p:cNvSpPr>
            <a:spLocks noGrp="1" noChangeArrowheads="1"/>
          </p:cNvSpPr>
          <p:nvPr>
            <p:ph type="body" idx="1"/>
          </p:nvPr>
        </p:nvSpPr>
        <p:spPr/>
        <p:txBody>
          <a:bodyPr/>
          <a:lstStyle/>
          <a:p>
            <a:pPr>
              <a:lnSpc>
                <a:spcPct val="80000"/>
              </a:lnSpc>
            </a:pPr>
            <a:r>
              <a:rPr lang="en-US" sz="3600" b="1" u="sng">
                <a:solidFill>
                  <a:srgbClr val="CC3300"/>
                </a:solidFill>
                <a:effectLst>
                  <a:outerShdw blurRad="38100" dist="38100" dir="2700000" algn="tl">
                    <a:srgbClr val="C0C0C0"/>
                  </a:outerShdw>
                </a:effectLst>
                <a:latin typeface="Copperplate Gothic Bold" pitchFamily="34" charset="0"/>
              </a:rPr>
              <a:t>Tessie Hutchinson:</a:t>
            </a:r>
            <a:r>
              <a:rPr lang="en-US" sz="2800" b="1"/>
              <a:t> </a:t>
            </a:r>
          </a:p>
          <a:p>
            <a:pPr>
              <a:lnSpc>
                <a:spcPct val="80000"/>
              </a:lnSpc>
            </a:pPr>
            <a:r>
              <a:rPr lang="en-US" sz="2800" b="1"/>
              <a:t>Anti-ritual</a:t>
            </a:r>
            <a:r>
              <a:rPr lang="en-US" sz="2800" b="1">
                <a:sym typeface="Wingdings" pitchFamily="2" charset="2"/>
              </a:rPr>
              <a:t></a:t>
            </a:r>
            <a:r>
              <a:rPr lang="en-US" sz="2800" b="1" u="sng"/>
              <a:t>Ann Hutchinson</a:t>
            </a:r>
            <a:r>
              <a:rPr lang="en-US" sz="2800" b="1"/>
              <a:t> held that neither church nor state was needed to connect a believer to his or her God. </a:t>
            </a:r>
            <a:r>
              <a:rPr lang="en-US" sz="2800" b="1">
                <a:solidFill>
                  <a:srgbClr val="CC3300"/>
                </a:solidFill>
              </a:rPr>
              <a:t>(In the end, Tessie rejects the lottery ritual, saying “it isn’t right.”) </a:t>
            </a:r>
          </a:p>
          <a:p>
            <a:pPr>
              <a:lnSpc>
                <a:spcPct val="80000"/>
              </a:lnSpc>
            </a:pPr>
            <a:r>
              <a:rPr lang="en-US" sz="2800" b="1">
                <a:latin typeface="Times New Roman" pitchFamily="18" charset="0"/>
              </a:rPr>
              <a:t>Tessie, diminutive for Theresa, derives from the Greek </a:t>
            </a:r>
            <a:r>
              <a:rPr lang="en-US" sz="2800" b="1" i="1">
                <a:latin typeface="Times New Roman" pitchFamily="18" charset="0"/>
              </a:rPr>
              <a:t>theizein,</a:t>
            </a:r>
            <a:r>
              <a:rPr lang="en-US" sz="2800" b="1">
                <a:latin typeface="Times New Roman" pitchFamily="18" charset="0"/>
              </a:rPr>
              <a:t> meaning “</a:t>
            </a:r>
            <a:r>
              <a:rPr lang="en-US" b="1" u="sng">
                <a:effectLst>
                  <a:outerShdw blurRad="38100" dist="38100" dir="2700000" algn="tl">
                    <a:srgbClr val="C0C0C0"/>
                  </a:outerShdw>
                </a:effectLst>
                <a:latin typeface="Times New Roman" pitchFamily="18" charset="0"/>
              </a:rPr>
              <a:t>to reap”</a:t>
            </a:r>
            <a:r>
              <a:rPr lang="en-US" sz="2800" b="1">
                <a:latin typeface="Times New Roman" pitchFamily="18" charset="0"/>
              </a:rPr>
              <a:t>, or, if the nickname is for Anastasia, it will translate literally “</a:t>
            </a:r>
            <a:r>
              <a:rPr lang="en-US" b="1" u="sng">
                <a:effectLst>
                  <a:outerShdw blurRad="38100" dist="38100" dir="2700000" algn="tl">
                    <a:srgbClr val="C0C0C0"/>
                  </a:outerShdw>
                </a:effectLst>
                <a:latin typeface="Times New Roman" pitchFamily="18" charset="0"/>
              </a:rPr>
              <a:t>of the resurrection”</a:t>
            </a:r>
            <a:r>
              <a:rPr lang="en-US" sz="2800" b="1">
                <a:latin typeface="Times New Roman" pitchFamily="18" charset="0"/>
              </a:rPr>
              <a:t>. (sacrifice for sins; contrast with Delacroix—“</a:t>
            </a:r>
            <a:r>
              <a:rPr lang="en-US" sz="2800" b="1" i="1">
                <a:latin typeface="Times New Roman" pitchFamily="18" charset="0"/>
              </a:rPr>
              <a:t>of the cross</a:t>
            </a:r>
            <a:r>
              <a:rPr lang="en-US" sz="2800" b="1">
                <a:latin typeface="Times New Roman" pitchFamily="18" charset="0"/>
              </a:rPr>
              <a:t>.”)</a:t>
            </a:r>
          </a:p>
        </p:txBody>
      </p:sp>
      <p:pic>
        <p:nvPicPr>
          <p:cNvPr id="40967" name="Picture 7" descr="Ann Hutchinson"/>
          <p:cNvPicPr>
            <a:picLocks noChangeAspect="1" noChangeArrowheads="1"/>
          </p:cNvPicPr>
          <p:nvPr/>
        </p:nvPicPr>
        <p:blipFill>
          <a:blip r:embed="rId2" cstate="print"/>
          <a:srcRect/>
          <a:stretch>
            <a:fillRect/>
          </a:stretch>
        </p:blipFill>
        <p:spPr bwMode="auto">
          <a:xfrm>
            <a:off x="7696200" y="5029200"/>
            <a:ext cx="1171575" cy="1685925"/>
          </a:xfrm>
          <a:prstGeom prst="rect">
            <a:avLst/>
          </a:prstGeom>
          <a:noFill/>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6" name="Picture 4" descr="MPj04074850000[1]"/>
          <p:cNvPicPr>
            <a:picLocks noChangeAspect="1" noChangeArrowheads="1"/>
          </p:cNvPicPr>
          <p:nvPr/>
        </p:nvPicPr>
        <p:blipFill>
          <a:blip r:embed="rId2" cstate="print">
            <a:lum bright="90000" contrast="-90000"/>
          </a:blip>
          <a:srcRect/>
          <a:stretch>
            <a:fillRect/>
          </a:stretch>
        </p:blipFill>
        <p:spPr bwMode="auto">
          <a:xfrm>
            <a:off x="457200" y="1143000"/>
            <a:ext cx="8229600" cy="5484813"/>
          </a:xfrm>
          <a:prstGeom prst="rect">
            <a:avLst/>
          </a:prstGeom>
          <a:noFill/>
        </p:spPr>
      </p:pic>
      <p:sp>
        <p:nvSpPr>
          <p:cNvPr id="38914" name="Rectangle 2"/>
          <p:cNvSpPr>
            <a:spLocks noGrp="1" noChangeArrowheads="1"/>
          </p:cNvSpPr>
          <p:nvPr>
            <p:ph type="title"/>
          </p:nvPr>
        </p:nvSpPr>
        <p:spPr>
          <a:xfrm>
            <a:off x="457200" y="274638"/>
            <a:ext cx="8229600" cy="944562"/>
          </a:xfrm>
        </p:spPr>
        <p:txBody>
          <a:bodyPr/>
          <a:lstStyle/>
          <a:p>
            <a:r>
              <a:rPr lang="en-US" sz="4000">
                <a:effectLst>
                  <a:outerShdw blurRad="38100" dist="38100" dir="2700000" algn="tl">
                    <a:srgbClr val="C0C0C0"/>
                  </a:outerShdw>
                </a:effectLst>
                <a:latin typeface="Goudy Stout" pitchFamily="18" charset="0"/>
              </a:rPr>
              <a:t>Symbolism: </a:t>
            </a:r>
            <a:r>
              <a:rPr lang="en-US" sz="3200" b="1" u="sng">
                <a:solidFill>
                  <a:srgbClr val="CC3300"/>
                </a:solidFill>
                <a:effectLst>
                  <a:outerShdw blurRad="38100" dist="38100" dir="2700000" algn="tl">
                    <a:srgbClr val="C0C0C0"/>
                  </a:outerShdw>
                </a:effectLst>
                <a:latin typeface="Copperplate Gothic Bold" pitchFamily="34" charset="0"/>
              </a:rPr>
              <a:t>Names</a:t>
            </a:r>
          </a:p>
        </p:txBody>
      </p:sp>
      <p:sp>
        <p:nvSpPr>
          <p:cNvPr id="38915" name="Rectangle 3"/>
          <p:cNvSpPr>
            <a:spLocks noGrp="1" noChangeArrowheads="1"/>
          </p:cNvSpPr>
          <p:nvPr>
            <p:ph type="body" idx="1"/>
          </p:nvPr>
        </p:nvSpPr>
        <p:spPr>
          <a:xfrm>
            <a:off x="457200" y="1219200"/>
            <a:ext cx="8229600" cy="5181600"/>
          </a:xfrm>
        </p:spPr>
        <p:txBody>
          <a:bodyPr/>
          <a:lstStyle/>
          <a:p>
            <a:pPr>
              <a:lnSpc>
                <a:spcPct val="80000"/>
              </a:lnSpc>
            </a:pPr>
            <a:r>
              <a:rPr lang="en-US" sz="4000" b="1" u="sng">
                <a:solidFill>
                  <a:srgbClr val="CC3300"/>
                </a:solidFill>
                <a:effectLst>
                  <a:outerShdw blurRad="38100" dist="38100" dir="2700000" algn="tl">
                    <a:srgbClr val="C0C0C0"/>
                  </a:outerShdw>
                </a:effectLst>
                <a:latin typeface="Copperplate Gothic Bold" pitchFamily="34" charset="0"/>
              </a:rPr>
              <a:t>Delacroix</a:t>
            </a:r>
            <a:r>
              <a:rPr lang="en-US" sz="2800"/>
              <a:t> </a:t>
            </a:r>
            <a:r>
              <a:rPr lang="en-US" sz="2800" b="1"/>
              <a:t>(“</a:t>
            </a:r>
            <a:r>
              <a:rPr lang="en-US" sz="2800" b="1" i="1">
                <a:latin typeface="Times New Roman" pitchFamily="18" charset="0"/>
              </a:rPr>
              <a:t>of-the-Cross”</a:t>
            </a:r>
            <a:r>
              <a:rPr lang="en-US" sz="2800" b="1"/>
              <a:t>)</a:t>
            </a:r>
          </a:p>
          <a:p>
            <a:pPr>
              <a:lnSpc>
                <a:spcPct val="80000"/>
              </a:lnSpc>
            </a:pPr>
            <a:r>
              <a:rPr lang="en-US" sz="2800" b="1"/>
              <a:t>vulgarized to Della-croy</a:t>
            </a:r>
            <a:r>
              <a:rPr lang="en-US" sz="2800"/>
              <a:t> </a:t>
            </a:r>
            <a:r>
              <a:rPr lang="en-US" sz="1800" b="1"/>
              <a:t>(no longer truly of the cross) </a:t>
            </a:r>
          </a:p>
          <a:p>
            <a:pPr>
              <a:lnSpc>
                <a:spcPct val="80000"/>
              </a:lnSpc>
            </a:pPr>
            <a:r>
              <a:rPr lang="en-US" sz="2800" b="1">
                <a:latin typeface="Times New Roman" pitchFamily="18" charset="0"/>
              </a:rPr>
              <a:t>Some critics suggest that Mrs. Delacroix represents the </a:t>
            </a:r>
            <a:r>
              <a:rPr lang="en-US" sz="2800" b="1" u="sng">
                <a:effectLst>
                  <a:outerShdw blurRad="38100" dist="38100" dir="2700000" algn="tl">
                    <a:srgbClr val="C0C0C0"/>
                  </a:outerShdw>
                </a:effectLst>
                <a:latin typeface="Times New Roman" pitchFamily="18" charset="0"/>
              </a:rPr>
              <a:t>duality of human nature</a:t>
            </a:r>
            <a:r>
              <a:rPr lang="en-US" sz="2800" b="1">
                <a:latin typeface="Times New Roman" pitchFamily="18" charset="0"/>
              </a:rPr>
              <a:t>: she is pleasant and friendly on the outside, but underneath she possesses a degree of savagery.</a:t>
            </a:r>
            <a:r>
              <a:rPr lang="en-US" sz="2800">
                <a:latin typeface="Times New Roman" pitchFamily="18" charset="0"/>
              </a:rPr>
              <a:t> </a:t>
            </a:r>
          </a:p>
          <a:p>
            <a:pPr>
              <a:lnSpc>
                <a:spcPct val="80000"/>
              </a:lnSpc>
            </a:pPr>
            <a:r>
              <a:rPr lang="en-US" sz="3600" b="1" u="sng">
                <a:effectLst>
                  <a:outerShdw blurRad="38100" dist="38100" dir="2700000" algn="tl">
                    <a:srgbClr val="C0C0C0"/>
                  </a:outerShdw>
                </a:effectLst>
                <a:latin typeface="Times New Roman" pitchFamily="18" charset="0"/>
              </a:rPr>
              <a:t>Cross</a:t>
            </a:r>
            <a:r>
              <a:rPr lang="en-US" sz="3600" b="1">
                <a:effectLst>
                  <a:outerShdw blurRad="38100" dist="38100" dir="2700000" algn="tl">
                    <a:srgbClr val="C0C0C0"/>
                  </a:outerShdw>
                </a:effectLst>
                <a:latin typeface="Times New Roman" pitchFamily="18" charset="0"/>
              </a:rPr>
              <a:t> </a:t>
            </a:r>
            <a:r>
              <a:rPr lang="en-US" sz="2800">
                <a:latin typeface="Times New Roman" pitchFamily="18" charset="0"/>
              </a:rPr>
              <a:t>has many connotations</a:t>
            </a:r>
            <a:r>
              <a:rPr lang="en-US" sz="2800">
                <a:latin typeface="Times New Roman" pitchFamily="18" charset="0"/>
                <a:sym typeface="Wingdings" pitchFamily="2" charset="2"/>
              </a:rPr>
              <a:t>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crossroads</a:t>
            </a:r>
            <a:r>
              <a:rPr lang="en-US" sz="2800">
                <a:latin typeface="Times New Roman" pitchFamily="18" charset="0"/>
                <a:sym typeface="Wingdings" pitchFamily="2" charset="2"/>
              </a:rPr>
              <a:t> (faced with 2 directions);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to cross something off</a:t>
            </a:r>
            <a:r>
              <a:rPr lang="en-US" sz="2800">
                <a:latin typeface="Times New Roman" pitchFamily="18" charset="0"/>
                <a:sym typeface="Wingdings" pitchFamily="2" charset="2"/>
              </a:rPr>
              <a:t>; </a:t>
            </a:r>
            <a:r>
              <a:rPr lang="en-US" sz="2800" b="1">
                <a:latin typeface="Times New Roman" pitchFamily="18" charset="0"/>
                <a:sym typeface="Wingdings" pitchFamily="2" charset="2"/>
              </a:rPr>
              <a:t>to be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angry</a:t>
            </a:r>
            <a:r>
              <a:rPr lang="en-US" sz="2800">
                <a:latin typeface="Times New Roman" pitchFamily="18" charset="0"/>
                <a:sym typeface="Wingdings" pitchFamily="2" charset="2"/>
              </a:rPr>
              <a:t>; to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cross over</a:t>
            </a:r>
            <a:r>
              <a:rPr lang="en-US" sz="2800">
                <a:latin typeface="Times New Roman" pitchFamily="18" charset="0"/>
                <a:sym typeface="Wingdings" pitchFamily="2" charset="2"/>
              </a:rPr>
              <a:t> or to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pass by</a:t>
            </a:r>
            <a:r>
              <a:rPr lang="en-US" sz="2800">
                <a:latin typeface="Times New Roman" pitchFamily="18" charset="0"/>
                <a:sym typeface="Wingdings" pitchFamily="2" charset="2"/>
              </a:rPr>
              <a:t>;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pass from one side of to the other</a:t>
            </a:r>
            <a:r>
              <a:rPr lang="en-US" sz="2800">
                <a:latin typeface="Times New Roman" pitchFamily="18" charset="0"/>
                <a:sym typeface="Wingdings" pitchFamily="2" charset="2"/>
              </a:rPr>
              <a:t>; to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oppose</a:t>
            </a:r>
            <a:r>
              <a:rPr lang="en-US" sz="2800">
                <a:latin typeface="Times New Roman" pitchFamily="18" charset="0"/>
                <a:sym typeface="Wingdings" pitchFamily="2" charset="2"/>
              </a:rPr>
              <a:t>, as in crossing one’s path; a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burden</a:t>
            </a:r>
            <a:r>
              <a:rPr lang="en-US" sz="2800">
                <a:latin typeface="Times New Roman" pitchFamily="18" charset="0"/>
                <a:sym typeface="Wingdings" pitchFamily="2" charset="2"/>
              </a:rPr>
              <a:t>;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combination of 2 elements</a:t>
            </a:r>
            <a:r>
              <a:rPr lang="en-US" sz="2800">
                <a:latin typeface="Times New Roman" pitchFamily="18" charset="0"/>
                <a:sym typeface="Wingdings" pitchFamily="2" charset="2"/>
              </a:rPr>
              <a:t>; To make or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put a line across</a:t>
            </a:r>
            <a:r>
              <a:rPr lang="en-US" sz="2800">
                <a:latin typeface="Times New Roman" pitchFamily="18" charset="0"/>
                <a:sym typeface="Wingdings" pitchFamily="2" charset="2"/>
              </a:rPr>
              <a:t>; To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betray or deceive</a:t>
            </a:r>
            <a:r>
              <a:rPr lang="en-US" sz="2800" b="1">
                <a:latin typeface="Times New Roman" pitchFamily="18" charset="0"/>
                <a:sym typeface="Wingdings" pitchFamily="2" charset="2"/>
              </a:rPr>
              <a:t>, </a:t>
            </a:r>
            <a:r>
              <a:rPr lang="en-US" sz="2800" b="1">
                <a:solidFill>
                  <a:srgbClr val="777777"/>
                </a:solidFill>
                <a:effectLst>
                  <a:outerShdw blurRad="38100" dist="38100" dir="2700000" algn="tl">
                    <a:srgbClr val="C0C0C0"/>
                  </a:outerShdw>
                </a:effectLst>
                <a:latin typeface="Times New Roman" pitchFamily="18" charset="0"/>
                <a:sym typeface="Wingdings" pitchFamily="2" charset="2"/>
              </a:rPr>
              <a:t>double-cross</a:t>
            </a:r>
            <a:r>
              <a:rPr lang="en-US" sz="2800" b="1">
                <a:effectLst>
                  <a:outerShdw blurRad="38100" dist="38100" dir="2700000" algn="tl">
                    <a:srgbClr val="C0C0C0"/>
                  </a:outerShdw>
                </a:effectLst>
                <a:latin typeface="Times New Roman" pitchFamily="18" charset="0"/>
                <a:sym typeface="Wingdings" pitchFamily="2" charset="2"/>
              </a:rPr>
              <a:t>…</a:t>
            </a:r>
            <a:endParaRPr lang="en-US" sz="2800" b="1">
              <a:latin typeface="Times New Roman" pitchFamily="18" charset="0"/>
              <a:sym typeface="Wingdings" pitchFamily="2" charset="2"/>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274638"/>
            <a:ext cx="8229600" cy="868362"/>
          </a:xfrm>
        </p:spPr>
        <p:txBody>
          <a:bodyPr/>
          <a:lstStyle/>
          <a:p>
            <a:r>
              <a:rPr lang="en-US" sz="4000">
                <a:effectLst>
                  <a:outerShdw blurRad="38100" dist="38100" dir="2700000" algn="tl">
                    <a:srgbClr val="C0C0C0"/>
                  </a:outerShdw>
                </a:effectLst>
                <a:latin typeface="Goudy Stout" pitchFamily="18" charset="0"/>
              </a:rPr>
              <a:t>Symbolism: </a:t>
            </a:r>
            <a:r>
              <a:rPr lang="en-US" sz="3200" b="1" u="sng">
                <a:solidFill>
                  <a:srgbClr val="CC3300"/>
                </a:solidFill>
                <a:effectLst>
                  <a:outerShdw blurRad="38100" dist="38100" dir="2700000" algn="tl">
                    <a:srgbClr val="C0C0C0"/>
                  </a:outerShdw>
                </a:effectLst>
                <a:latin typeface="Copperplate Gothic Bold" pitchFamily="34" charset="0"/>
              </a:rPr>
              <a:t>Names</a:t>
            </a:r>
          </a:p>
        </p:txBody>
      </p:sp>
      <p:sp>
        <p:nvSpPr>
          <p:cNvPr id="39939" name="Rectangle 3"/>
          <p:cNvSpPr>
            <a:spLocks noGrp="1" noChangeArrowheads="1"/>
          </p:cNvSpPr>
          <p:nvPr>
            <p:ph type="body" idx="1"/>
          </p:nvPr>
        </p:nvSpPr>
        <p:spPr>
          <a:xfrm>
            <a:off x="457200" y="1295400"/>
            <a:ext cx="8229600" cy="4830763"/>
          </a:xfrm>
        </p:spPr>
        <p:txBody>
          <a:bodyPr/>
          <a:lstStyle/>
          <a:p>
            <a:pPr>
              <a:lnSpc>
                <a:spcPct val="80000"/>
              </a:lnSpc>
            </a:pPr>
            <a:r>
              <a:rPr lang="en-US" sz="4000" b="1" u="sng">
                <a:solidFill>
                  <a:srgbClr val="CC3300"/>
                </a:solidFill>
                <a:effectLst>
                  <a:outerShdw blurRad="38100" dist="38100" dir="2700000" algn="tl">
                    <a:srgbClr val="C0C0C0"/>
                  </a:outerShdw>
                </a:effectLst>
                <a:latin typeface="Copperplate Gothic Bold" pitchFamily="34" charset="0"/>
              </a:rPr>
              <a:t>Summers:</a:t>
            </a:r>
            <a:r>
              <a:rPr lang="en-US" sz="2400" b="1" u="sng">
                <a:solidFill>
                  <a:srgbClr val="CC3300"/>
                </a:solidFill>
                <a:effectLst>
                  <a:outerShdw blurRad="38100" dist="38100" dir="2700000" algn="tl">
                    <a:srgbClr val="C0C0C0"/>
                  </a:outerShdw>
                </a:effectLst>
                <a:latin typeface="Copperplate Gothic Bold" pitchFamily="34" charset="0"/>
              </a:rPr>
              <a:t> </a:t>
            </a:r>
            <a:r>
              <a:rPr lang="en-US" sz="2400"/>
              <a:t> </a:t>
            </a:r>
            <a:r>
              <a:rPr lang="en-US" sz="2400" b="1">
                <a:solidFill>
                  <a:schemeClr val="bg1"/>
                </a:solidFill>
                <a:effectLst>
                  <a:outerShdw blurRad="38100" dist="38100" dir="2700000" algn="tl">
                    <a:srgbClr val="C0C0C0"/>
                  </a:outerShdw>
                </a:effectLst>
              </a:rPr>
              <a:t>the season of summer is associated with youth, strength, growth, prime of life, warmth, leisure, prosperity, happiness, blooming, blossoming</a:t>
            </a:r>
          </a:p>
          <a:p>
            <a:pPr>
              <a:lnSpc>
                <a:spcPct val="80000"/>
              </a:lnSpc>
            </a:pPr>
            <a:r>
              <a:rPr lang="en-US" sz="2400" b="1">
                <a:solidFill>
                  <a:schemeClr val="bg2"/>
                </a:solidFill>
                <a:effectLst>
                  <a:outerShdw blurRad="38100" dist="38100" dir="2700000" algn="tl">
                    <a:srgbClr val="C0C0C0"/>
                  </a:outerShdw>
                </a:effectLst>
                <a:latin typeface="Times New Roman" pitchFamily="18" charset="0"/>
              </a:rPr>
              <a:t>Mr Summers is the head of the </a:t>
            </a:r>
            <a:r>
              <a:rPr lang="en-US" sz="2400" b="1" u="sng">
                <a:effectLst>
                  <a:outerShdw blurRad="38100" dist="38100" dir="2700000" algn="tl">
                    <a:srgbClr val="C0C0C0"/>
                  </a:outerShdw>
                </a:effectLst>
                <a:latin typeface="Times New Roman" pitchFamily="18" charset="0"/>
              </a:rPr>
              <a:t>coal business</a:t>
            </a:r>
            <a:r>
              <a:rPr lang="en-US" sz="2400" b="1">
                <a:solidFill>
                  <a:schemeClr val="bg2"/>
                </a:solidFill>
                <a:effectLst>
                  <a:outerShdw blurRad="38100" dist="38100" dir="2700000" algn="tl">
                    <a:srgbClr val="C0C0C0"/>
                  </a:outerShdw>
                </a:effectLst>
                <a:latin typeface="Times New Roman" pitchFamily="18" charset="0"/>
              </a:rPr>
              <a:t>, which could symbolize close contacts with the underworld, evil; lurking just beneath the surface.</a:t>
            </a:r>
          </a:p>
          <a:p>
            <a:pPr>
              <a:lnSpc>
                <a:spcPct val="80000"/>
              </a:lnSpc>
            </a:pPr>
            <a:r>
              <a:rPr lang="en-US" sz="2400" b="1">
                <a:effectLst>
                  <a:outerShdw blurRad="38100" dist="38100" dir="2700000" algn="tl">
                    <a:srgbClr val="C0C0C0"/>
                  </a:outerShdw>
                </a:effectLst>
              </a:rPr>
              <a:t>Coal</a:t>
            </a:r>
            <a:r>
              <a:rPr lang="en-US" sz="2400"/>
              <a:t> is </a:t>
            </a:r>
            <a:r>
              <a:rPr lang="en-US" sz="2400" b="1" u="sng"/>
              <a:t>earthly</a:t>
            </a:r>
            <a:r>
              <a:rPr lang="en-US" sz="2400"/>
              <a:t> (as opposed to heavenly); </a:t>
            </a:r>
            <a:r>
              <a:rPr lang="en-US" sz="2400" b="1" u="sng"/>
              <a:t>black</a:t>
            </a:r>
            <a:r>
              <a:rPr lang="en-US" sz="2400"/>
              <a:t>; formed in the process of many years (</a:t>
            </a:r>
            <a:r>
              <a:rPr lang="en-US" sz="2400" b="1" u="sng"/>
              <a:t>long-term process</a:t>
            </a:r>
            <a:r>
              <a:rPr lang="en-US" sz="2400"/>
              <a:t>); formed from compressed, </a:t>
            </a:r>
            <a:r>
              <a:rPr lang="en-US" sz="2400" b="1" u="sng"/>
              <a:t>decaying matter</a:t>
            </a:r>
            <a:r>
              <a:rPr lang="en-US" sz="2400"/>
              <a:t>; early chemistry used a </a:t>
            </a:r>
            <a:r>
              <a:rPr lang="en-US" sz="2400" b="1" u="sng"/>
              <a:t>black spot</a:t>
            </a:r>
            <a:r>
              <a:rPr lang="en-US" sz="2400"/>
              <a:t> to symbolize </a:t>
            </a:r>
            <a:r>
              <a:rPr lang="en-US" sz="2400" i="1"/>
              <a:t>coal</a:t>
            </a:r>
            <a:r>
              <a:rPr lang="en-US" sz="2400"/>
              <a:t>.</a:t>
            </a:r>
          </a:p>
          <a:p>
            <a:pPr>
              <a:lnSpc>
                <a:spcPct val="80000"/>
              </a:lnSpc>
            </a:pPr>
            <a:r>
              <a:rPr lang="en-US" sz="2400" b="1">
                <a:solidFill>
                  <a:srgbClr val="CC0000"/>
                </a:solidFill>
                <a:effectLst>
                  <a:outerShdw blurRad="38100" dist="38100" dir="2700000" algn="tl">
                    <a:srgbClr val="C0C0C0"/>
                  </a:outerShdw>
                </a:effectLst>
                <a:latin typeface="Times New Roman" pitchFamily="18" charset="0"/>
              </a:rPr>
              <a:t>Marxist</a:t>
            </a:r>
            <a:r>
              <a:rPr lang="en-US" sz="2400" b="1">
                <a:solidFill>
                  <a:srgbClr val="CC0000"/>
                </a:solidFill>
                <a:latin typeface="Times New Roman" pitchFamily="18" charset="0"/>
              </a:rPr>
              <a:t> critics point out how Mr. Summers, who would have been one of the wealthier citizens, leads the lottery— </a:t>
            </a:r>
            <a:r>
              <a:rPr lang="en-US" sz="2400" b="1" u="sng">
                <a:solidFill>
                  <a:srgbClr val="CC0000"/>
                </a:solidFill>
                <a:effectLst>
                  <a:outerShdw blurRad="38100" dist="38100" dir="2700000" algn="tl">
                    <a:srgbClr val="C0C0C0"/>
                  </a:outerShdw>
                </a:effectLst>
                <a:latin typeface="Times New Roman" pitchFamily="18" charset="0"/>
              </a:rPr>
              <a:t>those with money control the people’s activities.</a:t>
            </a:r>
            <a:r>
              <a:rPr lang="en-US" sz="2400" b="1">
                <a:solidFill>
                  <a:srgbClr val="CC0000"/>
                </a:solidFill>
                <a:latin typeface="Times New Roman" pitchFamily="18" charset="0"/>
              </a:rPr>
              <a:t> </a:t>
            </a:r>
          </a:p>
        </p:txBody>
      </p:sp>
      <p:pic>
        <p:nvPicPr>
          <p:cNvPr id="39940" name="Picture 4" descr="MCj03226400000[1]"/>
          <p:cNvPicPr>
            <a:picLocks noChangeAspect="1" noChangeArrowheads="1"/>
          </p:cNvPicPr>
          <p:nvPr/>
        </p:nvPicPr>
        <p:blipFill>
          <a:blip r:embed="rId2" cstate="print"/>
          <a:srcRect/>
          <a:stretch>
            <a:fillRect/>
          </a:stretch>
        </p:blipFill>
        <p:spPr bwMode="auto">
          <a:xfrm>
            <a:off x="7848600" y="5791200"/>
            <a:ext cx="892175" cy="922338"/>
          </a:xfrm>
          <a:prstGeom prst="rect">
            <a:avLst/>
          </a:prstGeom>
          <a:noFill/>
        </p:spPr>
      </p:pic>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r>
              <a:rPr lang="en-US" sz="4000">
                <a:effectLst>
                  <a:outerShdw blurRad="38100" dist="38100" dir="2700000" algn="tl">
                    <a:srgbClr val="C0C0C0"/>
                  </a:outerShdw>
                </a:effectLst>
                <a:latin typeface="Goudy Stout" pitchFamily="18" charset="0"/>
              </a:rPr>
              <a:t>Symbolism: </a:t>
            </a:r>
            <a:r>
              <a:rPr lang="en-US" sz="3200" b="1" u="sng">
                <a:solidFill>
                  <a:srgbClr val="CC3300"/>
                </a:solidFill>
                <a:effectLst>
                  <a:outerShdw blurRad="38100" dist="38100" dir="2700000" algn="tl">
                    <a:srgbClr val="C0C0C0"/>
                  </a:outerShdw>
                </a:effectLst>
                <a:latin typeface="Copperplate Gothic Bold" pitchFamily="34" charset="0"/>
              </a:rPr>
              <a:t>Names</a:t>
            </a:r>
          </a:p>
        </p:txBody>
      </p:sp>
      <p:sp>
        <p:nvSpPr>
          <p:cNvPr id="41987" name="Rectangle 3"/>
          <p:cNvSpPr>
            <a:spLocks noGrp="1" noChangeArrowheads="1"/>
          </p:cNvSpPr>
          <p:nvPr>
            <p:ph type="body" idx="1"/>
          </p:nvPr>
        </p:nvSpPr>
        <p:spPr/>
        <p:txBody>
          <a:bodyPr/>
          <a:lstStyle/>
          <a:p>
            <a:pPr>
              <a:lnSpc>
                <a:spcPct val="90000"/>
              </a:lnSpc>
            </a:pPr>
            <a:r>
              <a:rPr lang="en-US" sz="4000" b="1">
                <a:solidFill>
                  <a:srgbClr val="CC3300"/>
                </a:solidFill>
                <a:effectLst>
                  <a:outerShdw blurRad="38100" dist="38100" dir="2700000" algn="tl">
                    <a:srgbClr val="C0C0C0"/>
                  </a:outerShdw>
                </a:effectLst>
                <a:latin typeface="Copperplate Gothic Bold" pitchFamily="34" charset="0"/>
              </a:rPr>
              <a:t>Graves</a:t>
            </a:r>
            <a:r>
              <a:rPr lang="en-US" sz="2800"/>
              <a:t> : the obvious grave = place of entombment/death</a:t>
            </a:r>
          </a:p>
          <a:p>
            <a:pPr>
              <a:lnSpc>
                <a:spcPct val="90000"/>
              </a:lnSpc>
            </a:pPr>
            <a:r>
              <a:rPr lang="en-US" sz="2800" b="1">
                <a:latin typeface="Times New Roman" pitchFamily="18" charset="0"/>
              </a:rPr>
              <a:t>Mr. Graves quietly assists Mr. Summers, with “Graves” hinting at a </a:t>
            </a:r>
            <a:r>
              <a:rPr lang="en-US" sz="2800" b="1">
                <a:effectLst>
                  <a:outerShdw blurRad="38100" dist="38100" dir="2700000" algn="tl">
                    <a:srgbClr val="C0C0C0"/>
                  </a:outerShdw>
                </a:effectLst>
                <a:latin typeface="Times New Roman" pitchFamily="18" charset="0"/>
              </a:rPr>
              <a:t>dark undertone</a:t>
            </a:r>
            <a:r>
              <a:rPr lang="en-US" sz="2800" b="1">
                <a:latin typeface="Times New Roman" pitchFamily="18" charset="0"/>
              </a:rPr>
              <a:t>.</a:t>
            </a:r>
          </a:p>
          <a:p>
            <a:pPr>
              <a:lnSpc>
                <a:spcPct val="90000"/>
              </a:lnSpc>
            </a:pPr>
            <a:r>
              <a:rPr lang="en-US" sz="2800" b="1">
                <a:effectLst>
                  <a:outerShdw blurRad="38100" dist="38100" dir="2700000" algn="tl">
                    <a:srgbClr val="C0C0C0"/>
                  </a:outerShdw>
                </a:effectLst>
              </a:rPr>
              <a:t>Grave = serious</a:t>
            </a:r>
            <a:r>
              <a:rPr lang="en-US" sz="2800"/>
              <a:t>; hints that the lottery may not be a frivolous contest (“Mr. Graves said </a:t>
            </a:r>
            <a:r>
              <a:rPr lang="en-US" sz="2800" u="sng"/>
              <a:t>gravely</a:t>
            </a:r>
            <a:r>
              <a:rPr lang="en-US" sz="2800"/>
              <a:t>”)</a:t>
            </a:r>
          </a:p>
          <a:p>
            <a:pPr>
              <a:lnSpc>
                <a:spcPct val="90000"/>
              </a:lnSpc>
            </a:pPr>
            <a:r>
              <a:rPr lang="en-US" sz="2800" b="1">
                <a:solidFill>
                  <a:srgbClr val="CC0000"/>
                </a:solidFill>
                <a:latin typeface="Times New Roman" pitchFamily="18" charset="0"/>
              </a:rPr>
              <a:t>Critics have said that Jackson </a:t>
            </a:r>
            <a:r>
              <a:rPr lang="en-US" sz="2800" b="1">
                <a:solidFill>
                  <a:srgbClr val="CC0000"/>
                </a:solidFill>
                <a:effectLst>
                  <a:outerShdw blurRad="38100" dist="38100" dir="2700000" algn="tl">
                    <a:srgbClr val="C0C0C0"/>
                  </a:outerShdw>
                </a:effectLst>
                <a:latin typeface="Times New Roman" pitchFamily="18" charset="0"/>
              </a:rPr>
              <a:t>creates balance by juxtaposing Mr. Summers and Mr. Graves</a:t>
            </a:r>
            <a:r>
              <a:rPr lang="en-US" sz="2800" b="1">
                <a:solidFill>
                  <a:srgbClr val="CC0000"/>
                </a:solidFill>
                <a:latin typeface="Times New Roman" pitchFamily="18" charset="0"/>
              </a:rPr>
              <a:t> to share in the responsibilities of the ritual: </a:t>
            </a:r>
            <a:r>
              <a:rPr lang="en-US" sz="2800" b="1" u="sng">
                <a:solidFill>
                  <a:srgbClr val="CC0000"/>
                </a:solidFill>
                <a:latin typeface="Times New Roman" pitchFamily="18" charset="0"/>
              </a:rPr>
              <a:t>Life brings death, and death recycles life.</a:t>
            </a:r>
          </a:p>
        </p:txBody>
      </p:sp>
      <p:pic>
        <p:nvPicPr>
          <p:cNvPr id="41988" name="Picture 4" descr="MCj02386410000[1]"/>
          <p:cNvPicPr>
            <a:picLocks noChangeAspect="1" noChangeArrowheads="1"/>
          </p:cNvPicPr>
          <p:nvPr/>
        </p:nvPicPr>
        <p:blipFill>
          <a:blip r:embed="rId2" cstate="print"/>
          <a:srcRect/>
          <a:stretch>
            <a:fillRect/>
          </a:stretch>
        </p:blipFill>
        <p:spPr bwMode="auto">
          <a:xfrm>
            <a:off x="7239000" y="1143000"/>
            <a:ext cx="1757363" cy="1231900"/>
          </a:xfrm>
          <a:prstGeom prst="rect">
            <a:avLst/>
          </a:prstGeom>
          <a:noFill/>
        </p:spPr>
      </p:pic>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r>
              <a:rPr lang="en-US" sz="4000">
                <a:effectLst>
                  <a:outerShdw blurRad="38100" dist="38100" dir="2700000" algn="tl">
                    <a:srgbClr val="C0C0C0"/>
                  </a:outerShdw>
                </a:effectLst>
                <a:latin typeface="Goudy Stout" pitchFamily="18" charset="0"/>
              </a:rPr>
              <a:t>Symbolism: </a:t>
            </a:r>
            <a:r>
              <a:rPr lang="en-US" sz="3200" b="1" u="sng">
                <a:solidFill>
                  <a:srgbClr val="CC3300"/>
                </a:solidFill>
                <a:effectLst>
                  <a:outerShdw blurRad="38100" dist="38100" dir="2700000" algn="tl">
                    <a:srgbClr val="C0C0C0"/>
                  </a:outerShdw>
                </a:effectLst>
                <a:latin typeface="Copperplate Gothic Bold" pitchFamily="34" charset="0"/>
              </a:rPr>
              <a:t>Names</a:t>
            </a:r>
          </a:p>
        </p:txBody>
      </p:sp>
      <p:sp>
        <p:nvSpPr>
          <p:cNvPr id="43011" name="Rectangle 3"/>
          <p:cNvSpPr>
            <a:spLocks noGrp="1" noChangeArrowheads="1"/>
          </p:cNvSpPr>
          <p:nvPr>
            <p:ph type="body" idx="1"/>
          </p:nvPr>
        </p:nvSpPr>
        <p:spPr/>
        <p:txBody>
          <a:bodyPr/>
          <a:lstStyle/>
          <a:p>
            <a:pPr>
              <a:lnSpc>
                <a:spcPct val="90000"/>
              </a:lnSpc>
            </a:pPr>
            <a:r>
              <a:rPr lang="en-US" sz="4000" b="1">
                <a:solidFill>
                  <a:srgbClr val="CC0000"/>
                </a:solidFill>
                <a:effectLst>
                  <a:outerShdw blurRad="38100" dist="38100" dir="2700000" algn="tl">
                    <a:srgbClr val="C0C0C0"/>
                  </a:outerShdw>
                </a:effectLst>
                <a:latin typeface="Copperplate Gothic Bold" pitchFamily="34" charset="0"/>
              </a:rPr>
              <a:t>Adams</a:t>
            </a:r>
            <a:r>
              <a:rPr lang="en-US"/>
              <a:t> : </a:t>
            </a:r>
            <a:r>
              <a:rPr lang="en-US" b="1">
                <a:effectLst>
                  <a:outerShdw blurRad="38100" dist="38100" dir="2700000" algn="tl">
                    <a:srgbClr val="C0C0C0"/>
                  </a:outerShdw>
                </a:effectLst>
              </a:rPr>
              <a:t>reference to the first man, the first sinner</a:t>
            </a:r>
          </a:p>
          <a:p>
            <a:pPr>
              <a:lnSpc>
                <a:spcPct val="90000"/>
              </a:lnSpc>
            </a:pPr>
            <a:r>
              <a:rPr lang="en-US">
                <a:latin typeface="Times New Roman" pitchFamily="18" charset="0"/>
              </a:rPr>
              <a:t>While he seems to be one of the few who questions the lottery when he mentions that another village is thinking about giving up the ritual, he stands at the front of the crowd when the stoning of Tessie begins. </a:t>
            </a:r>
            <a:r>
              <a:rPr lang="en-US" b="1">
                <a:effectLst>
                  <a:outerShdw blurRad="38100" dist="38100" dir="2700000" algn="tl">
                    <a:srgbClr val="C0C0C0"/>
                  </a:outerShdw>
                </a:effectLst>
                <a:latin typeface="Times New Roman" pitchFamily="18" charset="0"/>
              </a:rPr>
              <a:t>Like the biblical Adam,</a:t>
            </a:r>
            <a:r>
              <a:rPr lang="en-US">
                <a:latin typeface="Times New Roman" pitchFamily="18" charset="0"/>
              </a:rPr>
              <a:t> </a:t>
            </a:r>
            <a:r>
              <a:rPr lang="en-US" b="1">
                <a:effectLst>
                  <a:outerShdw blurRad="38100" dist="38100" dir="2700000" algn="tl">
                    <a:srgbClr val="C0C0C0"/>
                  </a:outerShdw>
                </a:effectLst>
                <a:latin typeface="Times New Roman" pitchFamily="18" charset="0"/>
              </a:rPr>
              <a:t>Adams goes along with the sin; he follows others in their evil. </a:t>
            </a:r>
          </a:p>
        </p:txBody>
      </p:sp>
      <p:pic>
        <p:nvPicPr>
          <p:cNvPr id="43012" name="Picture 4" descr="MCj03536290000[1]"/>
          <p:cNvPicPr>
            <a:picLocks noChangeAspect="1" noChangeArrowheads="1"/>
          </p:cNvPicPr>
          <p:nvPr/>
        </p:nvPicPr>
        <p:blipFill>
          <a:blip r:embed="rId2" cstate="print"/>
          <a:srcRect/>
          <a:stretch>
            <a:fillRect/>
          </a:stretch>
        </p:blipFill>
        <p:spPr bwMode="auto">
          <a:xfrm>
            <a:off x="7010400" y="5257800"/>
            <a:ext cx="1687513" cy="1444625"/>
          </a:xfrm>
          <a:prstGeom prst="rect">
            <a:avLst/>
          </a:prstGeom>
          <a:noFill/>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sz="4000">
                <a:effectLst>
                  <a:outerShdw blurRad="38100" dist="38100" dir="2700000" algn="tl">
                    <a:srgbClr val="C0C0C0"/>
                  </a:outerShdw>
                </a:effectLst>
                <a:latin typeface="Goudy Stout" pitchFamily="18" charset="0"/>
              </a:rPr>
              <a:t>Symbolism: </a:t>
            </a:r>
            <a:r>
              <a:rPr lang="en-US" sz="3200" b="1" u="sng">
                <a:solidFill>
                  <a:srgbClr val="CC3300"/>
                </a:solidFill>
                <a:effectLst>
                  <a:outerShdw blurRad="38100" dist="38100" dir="2700000" algn="tl">
                    <a:srgbClr val="C0C0C0"/>
                  </a:outerShdw>
                </a:effectLst>
                <a:latin typeface="Copperplate Gothic Bold" pitchFamily="34" charset="0"/>
              </a:rPr>
              <a:t>Names</a:t>
            </a:r>
          </a:p>
        </p:txBody>
      </p:sp>
      <p:sp>
        <p:nvSpPr>
          <p:cNvPr id="44035" name="Rectangle 3"/>
          <p:cNvSpPr>
            <a:spLocks noGrp="1" noChangeArrowheads="1"/>
          </p:cNvSpPr>
          <p:nvPr>
            <p:ph type="body" idx="1"/>
          </p:nvPr>
        </p:nvSpPr>
        <p:spPr/>
        <p:txBody>
          <a:bodyPr/>
          <a:lstStyle/>
          <a:p>
            <a:pPr>
              <a:lnSpc>
                <a:spcPct val="90000"/>
              </a:lnSpc>
            </a:pPr>
            <a:r>
              <a:rPr lang="en-US" sz="4000" b="1">
                <a:solidFill>
                  <a:srgbClr val="CC0000"/>
                </a:solidFill>
                <a:effectLst>
                  <a:outerShdw blurRad="38100" dist="38100" dir="2700000" algn="tl">
                    <a:srgbClr val="C0C0C0"/>
                  </a:outerShdw>
                </a:effectLst>
                <a:latin typeface="Copperplate Gothic Bold" pitchFamily="34" charset="0"/>
              </a:rPr>
              <a:t>Old Man Warner:</a:t>
            </a:r>
            <a:r>
              <a:rPr lang="en-US" b="1">
                <a:latin typeface="Copperplate Gothic Bold" pitchFamily="34" charset="0"/>
              </a:rPr>
              <a:t> </a:t>
            </a:r>
            <a:r>
              <a:rPr lang="en-US"/>
              <a:t>Resistant to change and representing the old social order, he </a:t>
            </a:r>
            <a:r>
              <a:rPr lang="en-US" b="1" u="sng"/>
              <a:t>warns</a:t>
            </a:r>
            <a:r>
              <a:rPr lang="en-US"/>
              <a:t> about how important the event is to the survival of the village. </a:t>
            </a:r>
          </a:p>
          <a:p>
            <a:pPr>
              <a:lnSpc>
                <a:spcPct val="90000"/>
              </a:lnSpc>
            </a:pPr>
            <a:r>
              <a:rPr lang="en-US" b="1">
                <a:effectLst>
                  <a:outerShdw blurRad="38100" dist="38100" dir="2700000" algn="tl">
                    <a:srgbClr val="C0C0C0"/>
                  </a:outerShdw>
                </a:effectLst>
                <a:latin typeface="Times New Roman" pitchFamily="18" charset="0"/>
              </a:rPr>
              <a:t>Old man Warner is 77 years old</a:t>
            </a:r>
            <a:r>
              <a:rPr lang="en-US">
                <a:latin typeface="Times New Roman" pitchFamily="18" charset="0"/>
                <a:sym typeface="Wingdings" pitchFamily="2" charset="2"/>
              </a:rPr>
              <a:t> the number 7 has many connotations, but one common connotation is that </a:t>
            </a:r>
            <a:r>
              <a:rPr lang="en-US" b="1">
                <a:effectLst>
                  <a:outerShdw blurRad="38100" dist="38100" dir="2700000" algn="tl">
                    <a:srgbClr val="C0C0C0"/>
                  </a:outerShdw>
                </a:effectLst>
                <a:latin typeface="Times New Roman" pitchFamily="18" charset="0"/>
                <a:sym typeface="Wingdings" pitchFamily="2" charset="2"/>
              </a:rPr>
              <a:t>7 is lucky</a:t>
            </a:r>
            <a:r>
              <a:rPr lang="en-US">
                <a:latin typeface="Times New Roman" pitchFamily="18" charset="0"/>
                <a:sym typeface="Wingdings" pitchFamily="2" charset="2"/>
              </a:rPr>
              <a:t> …he has been lucky to avoid the lottery so many times. </a:t>
            </a:r>
            <a:endParaRPr lang="en-US">
              <a:latin typeface="Times New Roman" pitchFamily="18" charset="0"/>
            </a:endParaRPr>
          </a:p>
        </p:txBody>
      </p:sp>
      <p:pic>
        <p:nvPicPr>
          <p:cNvPr id="44036" name="Picture 4" descr="MCSY00299_0000[1]"/>
          <p:cNvPicPr>
            <a:picLocks noChangeAspect="1" noChangeArrowheads="1"/>
          </p:cNvPicPr>
          <p:nvPr/>
        </p:nvPicPr>
        <p:blipFill>
          <a:blip r:embed="rId2" cstate="print"/>
          <a:srcRect/>
          <a:stretch>
            <a:fillRect/>
          </a:stretch>
        </p:blipFill>
        <p:spPr bwMode="auto">
          <a:xfrm>
            <a:off x="7086600" y="5638800"/>
            <a:ext cx="771525" cy="914400"/>
          </a:xfrm>
          <a:prstGeom prst="rect">
            <a:avLst/>
          </a:prstGeom>
          <a:noFill/>
        </p:spPr>
      </p:pic>
      <p:pic>
        <p:nvPicPr>
          <p:cNvPr id="44037" name="Picture 5" descr="MCSY00299_0000[1]"/>
          <p:cNvPicPr>
            <a:picLocks noChangeAspect="1" noChangeArrowheads="1"/>
          </p:cNvPicPr>
          <p:nvPr/>
        </p:nvPicPr>
        <p:blipFill>
          <a:blip r:embed="rId2" cstate="print"/>
          <a:srcRect/>
          <a:stretch>
            <a:fillRect/>
          </a:stretch>
        </p:blipFill>
        <p:spPr bwMode="auto">
          <a:xfrm>
            <a:off x="7772400" y="5638800"/>
            <a:ext cx="771525" cy="9144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0" y="0"/>
            <a:ext cx="4572000" cy="7162800"/>
          </a:xfrm>
        </p:spPr>
        <p:txBody>
          <a:bodyPr/>
          <a:lstStyle/>
          <a:p>
            <a:pPr>
              <a:lnSpc>
                <a:spcPct val="90000"/>
              </a:lnSpc>
            </a:pPr>
            <a:r>
              <a:rPr lang="en-US" sz="4400" dirty="0" smtClean="0"/>
              <a:t>A similar ritual sacrifice occurs with Tessie Hutchinson.</a:t>
            </a:r>
          </a:p>
          <a:p>
            <a:pPr>
              <a:lnSpc>
                <a:spcPct val="90000"/>
              </a:lnSpc>
            </a:pPr>
            <a:endParaRPr lang="en-US" sz="2000" dirty="0" smtClean="0"/>
          </a:p>
          <a:p>
            <a:pPr>
              <a:lnSpc>
                <a:spcPct val="90000"/>
              </a:lnSpc>
            </a:pPr>
            <a:r>
              <a:rPr lang="en-US" sz="4400" dirty="0" smtClean="0">
                <a:solidFill>
                  <a:srgbClr val="A50021"/>
                </a:solidFill>
                <a:latin typeface="Times New Roman" pitchFamily="18" charset="0"/>
              </a:rPr>
              <a:t>This explains the village member's remark, </a:t>
            </a:r>
            <a:r>
              <a:rPr lang="en-US" sz="4400" b="1" dirty="0" smtClean="0">
                <a:solidFill>
                  <a:srgbClr val="A50021"/>
                </a:solidFill>
                <a:latin typeface="Times New Roman" pitchFamily="18" charset="0"/>
              </a:rPr>
              <a:t>“Lottery in June, corn be heavy soon.”</a:t>
            </a:r>
            <a:r>
              <a:rPr lang="en-US" sz="4400" b="1" dirty="0" smtClean="0"/>
              <a:t> </a:t>
            </a:r>
          </a:p>
          <a:p>
            <a:pPr>
              <a:buNone/>
            </a:pPr>
            <a:endParaRPr lang="en-US" dirty="0"/>
          </a:p>
        </p:txBody>
      </p:sp>
      <p:pic>
        <p:nvPicPr>
          <p:cNvPr id="50178" name="Picture 2" descr="http://undhimmi.com/wp-content/uploads/2009/08/stoning.jpg"/>
          <p:cNvPicPr>
            <a:picLocks noChangeAspect="1" noChangeArrowheads="1"/>
          </p:cNvPicPr>
          <p:nvPr/>
        </p:nvPicPr>
        <p:blipFill>
          <a:blip r:embed="rId2" cstate="print"/>
          <a:srcRect/>
          <a:stretch>
            <a:fillRect/>
          </a:stretch>
        </p:blipFill>
        <p:spPr bwMode="auto">
          <a:xfrm>
            <a:off x="114300" y="1905000"/>
            <a:ext cx="4457700" cy="2971800"/>
          </a:xfrm>
          <a:prstGeom prst="ellipse">
            <a:avLst/>
          </a:prstGeom>
          <a:ln>
            <a:noFill/>
          </a:ln>
          <a:effectLst>
            <a:softEdge rad="112500"/>
          </a:effectLst>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2"/>
          <p:cNvSpPr>
            <a:spLocks noGrp="1" noChangeArrowheads="1"/>
          </p:cNvSpPr>
          <p:nvPr>
            <p:ph type="title"/>
          </p:nvPr>
        </p:nvSpPr>
        <p:spPr/>
        <p:txBody>
          <a:bodyPr/>
          <a:lstStyle/>
          <a:p>
            <a:r>
              <a:rPr lang="en-US" sz="4000">
                <a:effectLst>
                  <a:outerShdw blurRad="38100" dist="38100" dir="2700000" algn="tl">
                    <a:srgbClr val="C0C0C0"/>
                  </a:outerShdw>
                </a:effectLst>
                <a:latin typeface="Goudy Stout" pitchFamily="18" charset="0"/>
              </a:rPr>
              <a:t>Symbolism: </a:t>
            </a:r>
            <a:r>
              <a:rPr lang="en-US" sz="3200" b="1" u="sng">
                <a:solidFill>
                  <a:srgbClr val="CC3300"/>
                </a:solidFill>
                <a:effectLst>
                  <a:outerShdw blurRad="38100" dist="38100" dir="2700000" algn="tl">
                    <a:srgbClr val="C0C0C0"/>
                  </a:outerShdw>
                </a:effectLst>
                <a:latin typeface="Copperplate Gothic Bold" pitchFamily="34" charset="0"/>
              </a:rPr>
              <a:t>Names</a:t>
            </a:r>
          </a:p>
        </p:txBody>
      </p:sp>
      <p:sp>
        <p:nvSpPr>
          <p:cNvPr id="45059" name="Rectangle 3"/>
          <p:cNvSpPr>
            <a:spLocks noGrp="1" noChangeArrowheads="1"/>
          </p:cNvSpPr>
          <p:nvPr>
            <p:ph type="body" idx="1"/>
          </p:nvPr>
        </p:nvSpPr>
        <p:spPr/>
        <p:txBody>
          <a:bodyPr/>
          <a:lstStyle/>
          <a:p>
            <a:pPr>
              <a:lnSpc>
                <a:spcPct val="80000"/>
              </a:lnSpc>
            </a:pPr>
            <a:r>
              <a:rPr lang="en-US" sz="4000" b="1">
                <a:solidFill>
                  <a:srgbClr val="CC0000"/>
                </a:solidFill>
                <a:latin typeface="Copperplate Gothic Bold" pitchFamily="34" charset="0"/>
              </a:rPr>
              <a:t>Martin</a:t>
            </a:r>
            <a:r>
              <a:rPr lang="en-US" b="1">
                <a:solidFill>
                  <a:srgbClr val="CC0000"/>
                </a:solidFill>
                <a:latin typeface="Copperplate Gothic Bold" pitchFamily="34" charset="0"/>
              </a:rPr>
              <a:t> </a:t>
            </a:r>
            <a:r>
              <a:rPr lang="en-US" b="1">
                <a:latin typeface="Copperplate Gothic Bold" pitchFamily="34" charset="0"/>
              </a:rPr>
              <a:t>: </a:t>
            </a:r>
            <a:r>
              <a:rPr lang="en-US" sz="2400" b="1"/>
              <a:t>associated with Mars, the Roman god of fertility and war. The following are just FYI:</a:t>
            </a:r>
            <a:r>
              <a:rPr lang="en-US" sz="2400"/>
              <a:t> </a:t>
            </a:r>
          </a:p>
          <a:p>
            <a:pPr>
              <a:lnSpc>
                <a:spcPct val="80000"/>
              </a:lnSpc>
            </a:pPr>
            <a:r>
              <a:rPr lang="en-US" sz="2400" b="1" u="sng">
                <a:effectLst>
                  <a:outerShdw blurRad="38100" dist="38100" dir="2700000" algn="tl">
                    <a:srgbClr val="C0C0C0"/>
                  </a:outerShdw>
                </a:effectLst>
              </a:rPr>
              <a:t>St. Martin:</a:t>
            </a:r>
            <a:r>
              <a:rPr lang="en-US" sz="2400"/>
              <a:t> Patron of drunkards, to save them from falling into danger. (The origin came from St. Martin’s day coinciding with the feast of Bacchus, god of wine.) </a:t>
            </a:r>
          </a:p>
          <a:p>
            <a:pPr>
              <a:lnSpc>
                <a:spcPct val="80000"/>
              </a:lnSpc>
            </a:pPr>
            <a:r>
              <a:rPr lang="en-US" sz="2400" b="1" u="sng">
                <a:effectLst>
                  <a:outerShdw blurRad="38100" dist="38100" dir="2700000" algn="tl">
                    <a:srgbClr val="C0C0C0"/>
                  </a:outerShdw>
                </a:effectLst>
              </a:rPr>
              <a:t>St. Martin’s goose</a:t>
            </a:r>
            <a:r>
              <a:rPr lang="en-US" sz="2400" b="1" i="1" u="sng">
                <a:effectLst>
                  <a:outerShdw blurRad="38100" dist="38100" dir="2700000" algn="tl">
                    <a:srgbClr val="C0C0C0"/>
                  </a:outerShdw>
                </a:effectLst>
              </a:rPr>
              <a:t>.</a:t>
            </a:r>
            <a:r>
              <a:rPr lang="en-US" sz="2400"/>
              <a:t> The 11th of November, St. Martin’s Day, was at one time the great goose feast of France. The legend is that St. Martin was annoyed by a goose, which he ordered to be killed and served up for dinner. He died after eating dinner, and a goose has been ever since “sacrificed” to him on the anniversary. </a:t>
            </a:r>
          </a:p>
          <a:p>
            <a:pPr>
              <a:lnSpc>
                <a:spcPct val="80000"/>
              </a:lnSpc>
            </a:pPr>
            <a:r>
              <a:rPr lang="en-US" sz="2400">
                <a:latin typeface="Times New Roman" pitchFamily="18" charset="0"/>
              </a:rPr>
              <a:t>St. Martin’s bird is the </a:t>
            </a:r>
            <a:r>
              <a:rPr lang="en-US" sz="2400" b="1" i="1">
                <a:effectLst>
                  <a:outerShdw blurRad="38100" dist="38100" dir="2700000" algn="tl">
                    <a:srgbClr val="C0C0C0"/>
                  </a:outerShdw>
                </a:effectLst>
                <a:latin typeface="Times New Roman" pitchFamily="18" charset="0"/>
              </a:rPr>
              <a:t>raven</a:t>
            </a:r>
            <a:r>
              <a:rPr lang="en-US" sz="2400" i="1">
                <a:latin typeface="Times New Roman" pitchFamily="18" charset="0"/>
              </a:rPr>
              <a:t>, </a:t>
            </a:r>
            <a:r>
              <a:rPr lang="en-US" sz="2400" b="1">
                <a:latin typeface="Times New Roman" pitchFamily="18" charset="0"/>
              </a:rPr>
              <a:t>long associated with death and departed spirits  </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r>
              <a:rPr lang="en-US" sz="4000">
                <a:effectLst>
                  <a:outerShdw blurRad="38100" dist="38100" dir="2700000" algn="tl">
                    <a:srgbClr val="C0C0C0"/>
                  </a:outerShdw>
                </a:effectLst>
                <a:latin typeface="Goudy Stout" pitchFamily="18" charset="0"/>
              </a:rPr>
              <a:t>Symbolism: </a:t>
            </a:r>
            <a:r>
              <a:rPr lang="en-US" sz="3200" b="1" u="sng">
                <a:solidFill>
                  <a:srgbClr val="CC3300"/>
                </a:solidFill>
                <a:effectLst>
                  <a:outerShdw blurRad="38100" dist="38100" dir="2700000" algn="tl">
                    <a:srgbClr val="C0C0C0"/>
                  </a:outerShdw>
                </a:effectLst>
                <a:latin typeface="Copperplate Gothic Bold" pitchFamily="34" charset="0"/>
              </a:rPr>
              <a:t>Names</a:t>
            </a:r>
          </a:p>
        </p:txBody>
      </p:sp>
      <p:sp>
        <p:nvSpPr>
          <p:cNvPr id="46083" name="Rectangle 3"/>
          <p:cNvSpPr>
            <a:spLocks noGrp="1" noChangeArrowheads="1"/>
          </p:cNvSpPr>
          <p:nvPr>
            <p:ph type="body" idx="1"/>
          </p:nvPr>
        </p:nvSpPr>
        <p:spPr/>
        <p:txBody>
          <a:bodyPr/>
          <a:lstStyle/>
          <a:p>
            <a:r>
              <a:rPr lang="en-US" sz="3600" b="1">
                <a:solidFill>
                  <a:srgbClr val="CC0000"/>
                </a:solidFill>
                <a:effectLst>
                  <a:outerShdw blurRad="38100" dist="38100" dir="2700000" algn="tl">
                    <a:srgbClr val="C0C0C0"/>
                  </a:outerShdw>
                </a:effectLst>
                <a:latin typeface="Copperplate Gothic Bold" pitchFamily="34" charset="0"/>
              </a:rPr>
              <a:t>Dunbar:</a:t>
            </a:r>
            <a:r>
              <a:rPr lang="en-US" sz="2800" b="1"/>
              <a:t> breaking this name down into its 2 syllables, one can come up with: </a:t>
            </a:r>
          </a:p>
          <a:p>
            <a:r>
              <a:rPr lang="en-US" sz="2800" b="1">
                <a:effectLst>
                  <a:outerShdw blurRad="38100" dist="38100" dir="2700000" algn="tl">
                    <a:srgbClr val="C0C0C0"/>
                  </a:outerShdw>
                </a:effectLst>
              </a:rPr>
              <a:t>1. dun</a:t>
            </a:r>
            <a:r>
              <a:rPr lang="en-US" sz="2800"/>
              <a:t> – </a:t>
            </a:r>
            <a:r>
              <a:rPr lang="en-US" sz="2800" b="1">
                <a:latin typeface="Times New Roman" pitchFamily="18" charset="0"/>
              </a:rPr>
              <a:t>to treat cruelly; or a dull, brownish gray color</a:t>
            </a:r>
          </a:p>
          <a:p>
            <a:r>
              <a:rPr lang="en-US" sz="2800" b="1">
                <a:effectLst>
                  <a:outerShdw blurRad="38100" dist="38100" dir="2700000" algn="tl">
                    <a:srgbClr val="C0C0C0"/>
                  </a:outerShdw>
                </a:effectLst>
              </a:rPr>
              <a:t>2. bar</a:t>
            </a:r>
            <a:r>
              <a:rPr lang="en-US" sz="2800"/>
              <a:t> - </a:t>
            </a:r>
            <a:r>
              <a:rPr lang="en-US" sz="2800" b="1">
                <a:latin typeface="Times New Roman" pitchFamily="18" charset="0"/>
              </a:rPr>
              <a:t>Something that impedes or prevents action or progress; relatively long, straight, rigid piece of solid material used as a barrier, support, or fastener; A standard, expectation, or degree of requirement;</a:t>
            </a:r>
            <a:r>
              <a:rPr lang="en-US" sz="2800">
                <a:latin typeface="Times New Roman" pitchFamily="18" charset="0"/>
              </a:rPr>
              <a:t>   </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467600" cy="762000"/>
          </a:xfrm>
          <a:prstGeom prst="flowChartDecision">
            <a:avLst/>
          </a:prstGeom>
          <a:solidFill>
            <a:schemeClr val="accent2">
              <a:lumMod val="75000"/>
            </a:schemeClr>
          </a:solidFill>
          <a:ln w="76200">
            <a:solidFill>
              <a:schemeClr val="accent2"/>
            </a:solidFill>
          </a:ln>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Irony</a:t>
            </a: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3" name="Content Placeholder 2"/>
          <p:cNvSpPr>
            <a:spLocks noGrp="1"/>
          </p:cNvSpPr>
          <p:nvPr>
            <p:ph idx="1"/>
          </p:nvPr>
        </p:nvSpPr>
        <p:spPr>
          <a:xfrm>
            <a:off x="457200" y="1166018"/>
            <a:ext cx="8229600" cy="4525963"/>
          </a:xfrm>
        </p:spPr>
        <p:txBody>
          <a:bodyPr/>
          <a:lstStyle/>
          <a:p>
            <a:r>
              <a:rPr lang="en-US" dirty="0" smtClean="0"/>
              <a:t>When you read the title, what did you think the villagers would be drawing for. How is that ironic? </a:t>
            </a:r>
          </a:p>
          <a:p>
            <a:endParaRPr lang="en-US" dirty="0" smtClean="0"/>
          </a:p>
          <a:p>
            <a:endParaRPr lang="en-US" dirty="0" smtClean="0"/>
          </a:p>
          <a:p>
            <a:r>
              <a:rPr lang="en-US" dirty="0" smtClean="0"/>
              <a:t>The setting makes the story ironic, but how?</a:t>
            </a:r>
          </a:p>
          <a:p>
            <a:pPr>
              <a:buNone/>
            </a:pPr>
            <a:endParaRPr lang="en-US" dirty="0" smtClean="0"/>
          </a:p>
          <a:p>
            <a:endParaRPr lang="en-US" dirty="0"/>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600201"/>
            <a:ext cx="8229600" cy="2514600"/>
          </a:xfrm>
        </p:spPr>
        <p:txBody>
          <a:bodyPr/>
          <a:lstStyle/>
          <a:p>
            <a:r>
              <a:rPr lang="en-US" dirty="0" smtClean="0"/>
              <a:t>Remember: Old Man Warner hears that the North village is going to end the lottery and says, "Next thing you know, they'll be wanting to go back to living in caves.” How is this ironic?  </a:t>
            </a:r>
            <a:endParaRPr lang="en-US" dirty="0"/>
          </a:p>
        </p:txBody>
      </p:sp>
      <p:sp>
        <p:nvSpPr>
          <p:cNvPr id="4" name="Title 1"/>
          <p:cNvSpPr>
            <a:spLocks noGrp="1"/>
          </p:cNvSpPr>
          <p:nvPr>
            <p:ph type="title"/>
          </p:nvPr>
        </p:nvSpPr>
        <p:spPr>
          <a:xfrm>
            <a:off x="838200" y="304800"/>
            <a:ext cx="7467600" cy="762000"/>
          </a:xfrm>
          <a:prstGeom prst="flowChartDecision">
            <a:avLst/>
          </a:prstGeom>
          <a:solidFill>
            <a:schemeClr val="accent2">
              <a:lumMod val="75000"/>
            </a:schemeClr>
          </a:solidFill>
          <a:ln w="76200">
            <a:solidFill>
              <a:schemeClr val="accent2"/>
            </a:solidFill>
          </a:ln>
        </p:spPr>
        <p:txBody>
          <a:bodyPr>
            <a:scene3d>
              <a:camera prst="orthographicFront"/>
              <a:lightRig rig="brightRoom" dir="t"/>
            </a:scene3d>
            <a:sp3d contourW="6350" prstMaterial="plastic">
              <a:bevelT w="20320" h="20320" prst="angle"/>
              <a:contourClr>
                <a:schemeClr val="accent1">
                  <a:tint val="100000"/>
                  <a:shade val="100000"/>
                  <a:hueMod val="100000"/>
                  <a:satMod val="100000"/>
                </a:schemeClr>
              </a:contourClr>
            </a:sp3d>
          </a:bodyPr>
          <a:lstStyle/>
          <a:p>
            <a:r>
              <a:rPr lang="en-US" b="1" cap="all" dirty="0" smtClean="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rPr>
              <a:t>Irony</a:t>
            </a:r>
            <a:endParaRPr lang="en-US" b="1" cap="all" dirty="0">
              <a:ln/>
              <a:solidFill>
                <a:schemeClr val="accent1"/>
              </a:solidFill>
              <a:effectLst>
                <a:outerShdw blurRad="19685" dist="12700" dir="5400000" algn="tl" rotWithShape="0">
                  <a:schemeClr val="accent1">
                    <a:satMod val="130000"/>
                    <a:alpha val="60000"/>
                  </a:schemeClr>
                </a:outerShdw>
                <a:reflection blurRad="10000" stA="55000" endPos="48000" dist="500" dir="5400000" sy="-100000" algn="bl" rotWithShape="0"/>
              </a:effectLst>
            </a:endParaRPr>
          </a:p>
        </p:txBody>
      </p:sp>
      <p:sp>
        <p:nvSpPr>
          <p:cNvPr id="5" name="TextBox 4"/>
          <p:cNvSpPr txBox="1"/>
          <p:nvPr/>
        </p:nvSpPr>
        <p:spPr>
          <a:xfrm>
            <a:off x="685800" y="4572000"/>
            <a:ext cx="7924800" cy="954107"/>
          </a:xfrm>
          <a:prstGeom prst="rect">
            <a:avLst/>
          </a:prstGeom>
          <a:noFill/>
        </p:spPr>
        <p:txBody>
          <a:bodyPr wrap="square" rtlCol="0">
            <a:spAutoFit/>
          </a:bodyPr>
          <a:lstStyle/>
          <a:p>
            <a:r>
              <a:rPr lang="en-US" sz="2800" dirty="0" smtClean="0"/>
              <a:t>The town’s lottery is so barbaric, yet he’s worried about going back to caves?</a:t>
            </a: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54.xml><?xml version="1.0" encoding="utf-8"?>
<p:sld xmlns:a="http://schemas.openxmlformats.org/drawingml/2006/main" xmlns:r="http://schemas.openxmlformats.org/officeDocument/2006/relationships" xmlns:p="http://schemas.openxmlformats.org/presentationml/2006/main">
  <p:cSld>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a:xfrm>
            <a:off x="914400" y="2636838"/>
            <a:ext cx="7239000" cy="1554162"/>
          </a:xfrm>
          <a:effectLst>
            <a:glow rad="228600">
              <a:schemeClr val="accent4">
                <a:satMod val="175000"/>
                <a:alpha val="40000"/>
              </a:schemeClr>
            </a:glow>
            <a:outerShdw blurRad="40000" dist="23000" dir="5400000" rotWithShape="0">
              <a:srgbClr val="000000">
                <a:alpha val="35000"/>
              </a:srgbClr>
            </a:outerShdw>
          </a:effectLst>
        </p:spPr>
        <p:style>
          <a:lnRef idx="0">
            <a:schemeClr val="accent4"/>
          </a:lnRef>
          <a:fillRef idx="3">
            <a:schemeClr val="accent4"/>
          </a:fillRef>
          <a:effectRef idx="3">
            <a:schemeClr val="accent4"/>
          </a:effectRef>
          <a:fontRef idx="minor">
            <a:schemeClr val="lt1"/>
          </a:fontRef>
        </p:style>
        <p:txBody>
          <a:bodyP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r>
              <a:rPr lang="en-US"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Bookman Old Style" pitchFamily="18" charset="0"/>
              </a:rPr>
              <a:t>Foreshadowing…</a:t>
            </a: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The boys gathering stones and forming a pile</a:t>
            </a:r>
          </a:p>
          <a:p>
            <a:r>
              <a:rPr lang="en-US" dirty="0" smtClean="0"/>
              <a:t>The box being black</a:t>
            </a:r>
          </a:p>
          <a:p>
            <a:r>
              <a:rPr lang="en-US" dirty="0" smtClean="0"/>
              <a:t>“The villagers kept their distance, leaving a space between themselves and the stool, and when Mr. Summers said, 'Some of you fellows want to give me a hand?' there was a hesitation.” </a:t>
            </a:r>
            <a:endParaRPr lang="en-US" dirty="0"/>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b="1">
                <a:effectLst>
                  <a:outerShdw blurRad="38100" dist="38100" dir="2700000" algn="tl">
                    <a:srgbClr val="C0C0C0"/>
                  </a:outerShdw>
                </a:effectLst>
                <a:latin typeface="Bookman Old Style" pitchFamily="18" charset="0"/>
              </a:rPr>
              <a:t>Themes</a:t>
            </a:r>
          </a:p>
        </p:txBody>
      </p:sp>
      <p:sp>
        <p:nvSpPr>
          <p:cNvPr id="47107" name="Rectangle 3"/>
          <p:cNvSpPr>
            <a:spLocks noGrp="1" noChangeArrowheads="1"/>
          </p:cNvSpPr>
          <p:nvPr>
            <p:ph type="body" idx="1"/>
          </p:nvPr>
        </p:nvSpPr>
        <p:spPr/>
        <p:txBody>
          <a:bodyPr/>
          <a:lstStyle/>
          <a:p>
            <a:pPr algn="ctr">
              <a:lnSpc>
                <a:spcPct val="80000"/>
              </a:lnSpc>
            </a:pPr>
            <a:r>
              <a:rPr lang="en-US" sz="1600" b="1" dirty="0"/>
              <a:t>(almost done…)</a:t>
            </a:r>
          </a:p>
          <a:p>
            <a:pPr>
              <a:lnSpc>
                <a:spcPct val="80000"/>
              </a:lnSpc>
            </a:pPr>
            <a:r>
              <a:rPr lang="en-US" sz="2800" b="1" dirty="0">
                <a:effectLst>
                  <a:outerShdw blurRad="38100" dist="38100" dir="2700000" algn="tl">
                    <a:srgbClr val="C0C0C0"/>
                  </a:outerShdw>
                </a:effectLst>
              </a:rPr>
              <a:t>Not all rituals are beneficial, positive or civilized</a:t>
            </a:r>
          </a:p>
          <a:p>
            <a:pPr>
              <a:lnSpc>
                <a:spcPct val="80000"/>
              </a:lnSpc>
            </a:pPr>
            <a:r>
              <a:rPr lang="en-US" sz="2800" b="1" dirty="0">
                <a:solidFill>
                  <a:srgbClr val="A50021"/>
                </a:solidFill>
                <a:effectLst>
                  <a:outerShdw blurRad="38100" dist="38100" dir="2700000" algn="tl">
                    <a:srgbClr val="C0C0C0"/>
                  </a:outerShdw>
                </a:effectLst>
                <a:latin typeface="Times New Roman" pitchFamily="18" charset="0"/>
              </a:rPr>
              <a:t>Acts of violence, hatred, murder are not acceptable just because many people participate</a:t>
            </a:r>
          </a:p>
          <a:p>
            <a:pPr>
              <a:lnSpc>
                <a:spcPct val="80000"/>
              </a:lnSpc>
            </a:pPr>
            <a:r>
              <a:rPr lang="en-US" sz="2800" b="1" dirty="0">
                <a:effectLst>
                  <a:outerShdw blurRad="38100" dist="38100" dir="2700000" algn="tl">
                    <a:srgbClr val="C0C0C0"/>
                  </a:outerShdw>
                </a:effectLst>
              </a:rPr>
              <a:t>Traditions and rituals should be questioned; group mentality can be harmful</a:t>
            </a:r>
          </a:p>
          <a:p>
            <a:pPr>
              <a:lnSpc>
                <a:spcPct val="80000"/>
              </a:lnSpc>
            </a:pPr>
            <a:r>
              <a:rPr lang="en-US" sz="2800" b="1" dirty="0">
                <a:solidFill>
                  <a:srgbClr val="A50021"/>
                </a:solidFill>
                <a:effectLst>
                  <a:outerShdw blurRad="38100" dist="38100" dir="2700000" algn="tl">
                    <a:srgbClr val="C0C0C0"/>
                  </a:outerShdw>
                </a:effectLst>
                <a:latin typeface="Times New Roman" pitchFamily="18" charset="0"/>
              </a:rPr>
              <a:t>People are not all good or all evil but a mixture of both.</a:t>
            </a:r>
          </a:p>
          <a:p>
            <a:pPr>
              <a:lnSpc>
                <a:spcPct val="80000"/>
              </a:lnSpc>
            </a:pPr>
            <a:r>
              <a:rPr lang="en-US" sz="2800" b="1" dirty="0" smtClean="0">
                <a:effectLst>
                  <a:outerShdw blurRad="38100" dist="38100" dir="2700000" algn="tl">
                    <a:srgbClr val="C0C0C0"/>
                  </a:outerShdw>
                </a:effectLst>
              </a:rPr>
              <a:t>Can you think of any others?</a:t>
            </a:r>
            <a:endParaRPr lang="en-US" sz="2800" b="1" dirty="0">
              <a:effectLst>
                <a:outerShdw blurRad="38100" dist="38100" dir="2700000" algn="tl">
                  <a:srgbClr val="C0C0C0"/>
                </a:outerShdw>
              </a:effectLst>
            </a:endParaRPr>
          </a:p>
        </p:txBody>
      </p:sp>
      <p:pic>
        <p:nvPicPr>
          <p:cNvPr id="47108" name="Picture 4" descr="MCPE02097_0000[1]"/>
          <p:cNvPicPr>
            <a:picLocks noChangeAspect="1" noChangeArrowheads="1"/>
          </p:cNvPicPr>
          <p:nvPr/>
        </p:nvPicPr>
        <p:blipFill>
          <a:blip r:embed="rId2" cstate="print"/>
          <a:srcRect/>
          <a:stretch>
            <a:fillRect/>
          </a:stretch>
        </p:blipFill>
        <p:spPr bwMode="auto">
          <a:xfrm>
            <a:off x="6705600" y="381000"/>
            <a:ext cx="1828800" cy="1465263"/>
          </a:xfrm>
          <a:prstGeom prst="rect">
            <a:avLst/>
          </a:prstGeom>
          <a:noFill/>
        </p:spPr>
      </p:pic>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xfrm>
            <a:off x="457200" y="1600200"/>
            <a:ext cx="8458200" cy="4800600"/>
          </a:xfrm>
        </p:spPr>
        <p:txBody>
          <a:bodyPr/>
          <a:lstStyle/>
          <a:p>
            <a:r>
              <a:rPr lang="en-US" b="1" dirty="0" smtClean="0"/>
              <a:t>allegory</a:t>
            </a:r>
            <a:r>
              <a:rPr lang="en-US" dirty="0" smtClean="0"/>
              <a:t>: a narrative that serves as an extended metaphor. Allegories are written in the form of fables, parables, poems, stories, and almost any other style or genre. The main purpose of an allegory is to tell a story that has characters, a setting, as well as other types of symbols, that have both literal and figurative meanings. </a:t>
            </a:r>
            <a:endParaRPr lang="en-US" dirty="0"/>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229600" cy="1143000"/>
          </a:xfrm>
        </p:spPr>
        <p:txBody>
          <a:bodyPr>
            <a:scene3d>
              <a:camera prst="orthographicFront"/>
              <a:lightRig rig="glow" dir="tl">
                <a:rot lat="0" lon="0" rev="5400000"/>
              </a:lightRig>
            </a:scene3d>
            <a:sp3d contourW="12700">
              <a:bevelT w="25400" h="25400"/>
              <a:contourClr>
                <a:schemeClr val="accent6">
                  <a:shade val="73000"/>
                </a:schemeClr>
              </a:contourClr>
            </a:sp3d>
          </a:bodyPr>
          <a:lstStyle/>
          <a:p>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What do you think?</a:t>
            </a:r>
            <a:b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br>
            <a:r>
              <a:rPr lang="en-US" b="1"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 Is “The Lottery” an example of allegory?</a:t>
            </a:r>
            <a:endParaRPr lang="en-US" b="1"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2" name="Rectangle 4"/>
          <p:cNvSpPr>
            <a:spLocks noGrp="1" noChangeArrowheads="1"/>
          </p:cNvSpPr>
          <p:nvPr>
            <p:ph type="ctrTitle"/>
          </p:nvPr>
        </p:nvSpPr>
        <p:spPr/>
        <p:txBody>
          <a:bodyPr/>
          <a:lstStyle/>
          <a:p>
            <a:r>
              <a:rPr lang="en-US">
                <a:effectLst>
                  <a:outerShdw blurRad="38100" dist="38100" dir="2700000" algn="tl">
                    <a:srgbClr val="C0C0C0"/>
                  </a:outerShdw>
                </a:effectLst>
                <a:latin typeface="Bookman Old Style" pitchFamily="18" charset="0"/>
              </a:rPr>
              <a:t>“The Lottery”: </a:t>
            </a:r>
            <a:br>
              <a:rPr lang="en-US">
                <a:effectLst>
                  <a:outerShdw blurRad="38100" dist="38100" dir="2700000" algn="tl">
                    <a:srgbClr val="C0C0C0"/>
                  </a:outerShdw>
                </a:effectLst>
                <a:latin typeface="Bookman Old Style" pitchFamily="18" charset="0"/>
              </a:rPr>
            </a:br>
            <a:r>
              <a:rPr lang="en-US" sz="3200">
                <a:latin typeface="Bookman Old Style" pitchFamily="18" charset="0"/>
              </a:rPr>
              <a:t>More than you expected, right…?</a:t>
            </a:r>
            <a:r>
              <a:rPr lang="en-US"/>
              <a:t> </a:t>
            </a:r>
          </a:p>
        </p:txBody>
      </p:sp>
      <p:sp>
        <p:nvSpPr>
          <p:cNvPr id="48133" name="Rectangle 5"/>
          <p:cNvSpPr>
            <a:spLocks noGrp="1" noChangeArrowheads="1"/>
          </p:cNvSpPr>
          <p:nvPr>
            <p:ph type="subTitle" idx="1"/>
          </p:nvPr>
        </p:nvSpPr>
        <p:spPr/>
        <p:txBody>
          <a:bodyPr/>
          <a:lstStyle/>
          <a:p>
            <a:r>
              <a:rPr lang="en-US" b="1"/>
              <a:t>End of presentation. </a:t>
            </a:r>
          </a:p>
          <a:p>
            <a:r>
              <a:rPr lang="en-US" sz="2400" b="1" i="1">
                <a:effectLst>
                  <a:outerShdw blurRad="38100" dist="38100" dir="2700000" algn="tl">
                    <a:srgbClr val="C0C0C0"/>
                  </a:outerShdw>
                </a:effectLst>
                <a:latin typeface="Times New Roman" pitchFamily="18" charset="0"/>
              </a:rPr>
              <a:t>(Finally)</a:t>
            </a:r>
          </a:p>
        </p:txBody>
      </p:sp>
      <p:pic>
        <p:nvPicPr>
          <p:cNvPr id="48137" name="Picture 9" descr="Rocks"/>
          <p:cNvPicPr>
            <a:picLocks noChangeAspect="1" noChangeArrowheads="1"/>
          </p:cNvPicPr>
          <p:nvPr/>
        </p:nvPicPr>
        <p:blipFill>
          <a:blip r:embed="rId2" cstate="print"/>
          <a:srcRect/>
          <a:stretch>
            <a:fillRect/>
          </a:stretch>
        </p:blipFill>
        <p:spPr bwMode="auto">
          <a:xfrm>
            <a:off x="1676400" y="381000"/>
            <a:ext cx="2143125" cy="1752600"/>
          </a:xfrm>
          <a:prstGeom prst="rect">
            <a:avLst/>
          </a:prstGeom>
          <a:noFill/>
        </p:spPr>
      </p:pic>
      <p:pic>
        <p:nvPicPr>
          <p:cNvPr id="48139" name="Picture 11" descr="Blue Rock"/>
          <p:cNvPicPr>
            <a:picLocks noChangeAspect="1" noChangeArrowheads="1"/>
          </p:cNvPicPr>
          <p:nvPr/>
        </p:nvPicPr>
        <p:blipFill>
          <a:blip r:embed="rId3" cstate="print">
            <a:lum bright="18000"/>
            <a:grayscl/>
          </a:blip>
          <a:srcRect/>
          <a:stretch>
            <a:fillRect/>
          </a:stretch>
        </p:blipFill>
        <p:spPr bwMode="auto">
          <a:xfrm>
            <a:off x="4038600" y="5105400"/>
            <a:ext cx="1219200" cy="1057275"/>
          </a:xfrm>
          <a:prstGeom prst="rect">
            <a:avLst/>
          </a:prstGeom>
          <a:noFill/>
        </p:spPr>
      </p:pic>
      <p:pic>
        <p:nvPicPr>
          <p:cNvPr id="48140" name="Picture 12" descr="Rocks"/>
          <p:cNvPicPr>
            <a:picLocks noChangeAspect="1" noChangeArrowheads="1"/>
          </p:cNvPicPr>
          <p:nvPr/>
        </p:nvPicPr>
        <p:blipFill>
          <a:blip r:embed="rId4" cstate="print"/>
          <a:srcRect/>
          <a:stretch>
            <a:fillRect/>
          </a:stretch>
        </p:blipFill>
        <p:spPr bwMode="auto">
          <a:xfrm>
            <a:off x="2895600" y="457200"/>
            <a:ext cx="2143125" cy="1752600"/>
          </a:xfrm>
          <a:prstGeom prst="rect">
            <a:avLst/>
          </a:prstGeom>
          <a:noFill/>
        </p:spPr>
      </p:pic>
      <p:pic>
        <p:nvPicPr>
          <p:cNvPr id="48141" name="Picture 13" descr="Rocks"/>
          <p:cNvPicPr>
            <a:picLocks noChangeAspect="1" noChangeArrowheads="1"/>
          </p:cNvPicPr>
          <p:nvPr/>
        </p:nvPicPr>
        <p:blipFill>
          <a:blip r:embed="rId2" cstate="print"/>
          <a:srcRect/>
          <a:stretch>
            <a:fillRect/>
          </a:stretch>
        </p:blipFill>
        <p:spPr bwMode="auto">
          <a:xfrm>
            <a:off x="609600" y="533400"/>
            <a:ext cx="2143125" cy="1752600"/>
          </a:xfrm>
          <a:prstGeom prst="rect">
            <a:avLst/>
          </a:prstGeom>
          <a:noFill/>
        </p:spPr>
      </p:pic>
      <p:pic>
        <p:nvPicPr>
          <p:cNvPr id="48142" name="Picture 14" descr="Rocks"/>
          <p:cNvPicPr>
            <a:picLocks noChangeAspect="1" noChangeArrowheads="1"/>
          </p:cNvPicPr>
          <p:nvPr/>
        </p:nvPicPr>
        <p:blipFill>
          <a:blip r:embed="rId2" cstate="print"/>
          <a:srcRect/>
          <a:stretch>
            <a:fillRect/>
          </a:stretch>
        </p:blipFill>
        <p:spPr bwMode="auto">
          <a:xfrm>
            <a:off x="4343400" y="381000"/>
            <a:ext cx="2143125" cy="1752600"/>
          </a:xfrm>
          <a:prstGeom prst="rect">
            <a:avLst/>
          </a:prstGeom>
          <a:noFill/>
        </p:spPr>
      </p:pic>
      <p:pic>
        <p:nvPicPr>
          <p:cNvPr id="48143" name="Picture 15" descr="Rocks"/>
          <p:cNvPicPr>
            <a:picLocks noChangeAspect="1" noChangeArrowheads="1"/>
          </p:cNvPicPr>
          <p:nvPr/>
        </p:nvPicPr>
        <p:blipFill>
          <a:blip r:embed="rId2" cstate="print"/>
          <a:srcRect/>
          <a:stretch>
            <a:fillRect/>
          </a:stretch>
        </p:blipFill>
        <p:spPr bwMode="auto">
          <a:xfrm>
            <a:off x="6172200" y="533400"/>
            <a:ext cx="2143125" cy="1752600"/>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0"/>
            <a:ext cx="8458200" cy="2971800"/>
          </a:xfrm>
        </p:spPr>
        <p:txBody>
          <a:bodyPr/>
          <a:lstStyle/>
          <a:p>
            <a:r>
              <a:rPr lang="en-US" b="1" dirty="0" smtClean="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rPr>
              <a:t>Can you think of some examples from your life where someone was a scapegoat?</a:t>
            </a:r>
            <a:endParaRPr lang="en-US"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90" name="Picture 2" descr="C:\Users\Liz\AppData\Local\Microsoft\Windows\Temporary Internet Files\Content.IE5\2I178I1Z\MP900411690[1].jpg"/>
          <p:cNvPicPr>
            <a:picLocks noChangeAspect="1" noChangeArrowheads="1"/>
          </p:cNvPicPr>
          <p:nvPr/>
        </p:nvPicPr>
        <p:blipFill>
          <a:blip r:embed="rId2" cstate="print"/>
          <a:srcRect/>
          <a:stretch>
            <a:fillRect/>
          </a:stretch>
        </p:blipFill>
        <p:spPr bwMode="auto">
          <a:xfrm>
            <a:off x="0" y="378618"/>
            <a:ext cx="9144000" cy="6100763"/>
          </a:xfrm>
          <a:prstGeom prst="rect">
            <a:avLst/>
          </a:prstGeom>
          <a:noFill/>
        </p:spPr>
      </p:pic>
      <p:sp>
        <p:nvSpPr>
          <p:cNvPr id="2" name="Title 1"/>
          <p:cNvSpPr>
            <a:spLocks noGrp="1"/>
          </p:cNvSpPr>
          <p:nvPr>
            <p:ph type="title"/>
          </p:nvPr>
        </p:nvSpPr>
        <p:spPr>
          <a:xfrm rot="5400000">
            <a:off x="4914900" y="2781300"/>
            <a:ext cx="7315200" cy="1143000"/>
          </a:xfrm>
        </p:spPr>
        <p:txBody>
          <a:bodyPr vert="horz"/>
          <a:lstStyle/>
          <a:p>
            <a:r>
              <a:rPr lang="en-US" sz="60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Historical Context</a:t>
            </a:r>
            <a:endParaRPr lang="en-US" sz="60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1295400" y="609600"/>
            <a:ext cx="7543800" cy="6019800"/>
          </a:xfrm>
          <a:noFill/>
        </p:spPr>
        <p:txBody>
          <a:bodyPr/>
          <a:lstStyle/>
          <a:p>
            <a:pPr>
              <a:lnSpc>
                <a:spcPct val="90000"/>
              </a:lnSpc>
            </a:pPr>
            <a:r>
              <a:rPr lang="en-US" sz="4400" dirty="0"/>
              <a:t>After World War </a:t>
            </a:r>
            <a:r>
              <a:rPr lang="en-US" sz="4400" dirty="0" smtClean="0"/>
              <a:t>II, </a:t>
            </a:r>
            <a:r>
              <a:rPr lang="en-US" sz="4400" b="1" dirty="0"/>
              <a:t>America experienced a trend toward general social conformity</a:t>
            </a:r>
            <a:r>
              <a:rPr lang="en-US" sz="4400" dirty="0" smtClean="0"/>
              <a:t>.</a:t>
            </a:r>
          </a:p>
          <a:p>
            <a:pPr>
              <a:lnSpc>
                <a:spcPct val="90000"/>
              </a:lnSpc>
            </a:pPr>
            <a:endParaRPr lang="en-US" sz="4400" dirty="0"/>
          </a:p>
          <a:p>
            <a:pPr>
              <a:lnSpc>
                <a:spcPct val="90000"/>
              </a:lnSpc>
            </a:pPr>
            <a:r>
              <a:rPr lang="en-US" sz="4400" dirty="0">
                <a:solidFill>
                  <a:srgbClr val="0000CC"/>
                </a:solidFill>
                <a:latin typeface="Times New Roman" pitchFamily="18" charset="0"/>
              </a:rPr>
              <a:t>People tended to </a:t>
            </a:r>
            <a:r>
              <a:rPr lang="en-US" sz="4400" b="1" dirty="0">
                <a:solidFill>
                  <a:srgbClr val="0000CC"/>
                </a:solidFill>
                <a:effectLst>
                  <a:outerShdw blurRad="38100" dist="38100" dir="2700000" algn="tl">
                    <a:srgbClr val="000000"/>
                  </a:outerShdw>
                </a:effectLst>
                <a:latin typeface="Times New Roman" pitchFamily="18" charset="0"/>
              </a:rPr>
              <a:t>imitate </a:t>
            </a:r>
            <a:r>
              <a:rPr lang="en-US" sz="4400" b="1" dirty="0" smtClean="0">
                <a:solidFill>
                  <a:srgbClr val="0000CC"/>
                </a:solidFill>
                <a:effectLst>
                  <a:outerShdw blurRad="38100" dist="38100" dir="2700000" algn="tl">
                    <a:srgbClr val="000000"/>
                  </a:outerShdw>
                </a:effectLst>
                <a:latin typeface="Times New Roman" pitchFamily="18" charset="0"/>
              </a:rPr>
              <a:t>those around </a:t>
            </a:r>
            <a:r>
              <a:rPr lang="en-US" sz="4400" b="1" dirty="0">
                <a:solidFill>
                  <a:srgbClr val="0000CC"/>
                </a:solidFill>
                <a:effectLst>
                  <a:outerShdw blurRad="38100" dist="38100" dir="2700000" algn="tl">
                    <a:srgbClr val="000000"/>
                  </a:outerShdw>
                </a:effectLst>
                <a:latin typeface="Times New Roman" pitchFamily="18" charset="0"/>
              </a:rPr>
              <a:t>them</a:t>
            </a:r>
            <a:r>
              <a:rPr lang="en-US" sz="4400" dirty="0">
                <a:solidFill>
                  <a:srgbClr val="0000CC"/>
                </a:solidFill>
                <a:latin typeface="Times New Roman" pitchFamily="18" charset="0"/>
              </a:rPr>
              <a:t> rather than follow their own separate </a:t>
            </a:r>
            <a:r>
              <a:rPr lang="en-US" sz="4400" dirty="0" smtClean="0">
                <a:solidFill>
                  <a:srgbClr val="0000CC"/>
                </a:solidFill>
                <a:latin typeface="Times New Roman" pitchFamily="18" charset="0"/>
              </a:rPr>
              <a:t>paths</a:t>
            </a:r>
            <a:r>
              <a:rPr lang="en-US" sz="4400" dirty="0">
                <a:solidFill>
                  <a:srgbClr val="0000CC"/>
                </a:solidFill>
                <a:latin typeface="Times New Roman" pitchFamily="18" charset="0"/>
              </a:rPr>
              <a:t>.</a:t>
            </a:r>
            <a:r>
              <a:rPr lang="en-US" sz="4400" dirty="0">
                <a:solidFill>
                  <a:srgbClr val="0000CC"/>
                </a:solidFill>
              </a:rPr>
              <a:t> </a:t>
            </a:r>
          </a:p>
        </p:txBody>
      </p:sp>
      <p:pic>
        <p:nvPicPr>
          <p:cNvPr id="23557" name="Picture 5" descr="MPj04007560000[1]"/>
          <p:cNvPicPr>
            <a:picLocks noChangeAspect="1" noChangeArrowheads="1"/>
          </p:cNvPicPr>
          <p:nvPr/>
        </p:nvPicPr>
        <p:blipFill>
          <a:blip r:embed="rId3" cstate="print"/>
          <a:srcRect/>
          <a:stretch>
            <a:fillRect/>
          </a:stretch>
        </p:blipFill>
        <p:spPr bwMode="auto">
          <a:xfrm>
            <a:off x="228600" y="1981200"/>
            <a:ext cx="914400" cy="1371600"/>
          </a:xfrm>
          <a:prstGeom prst="rect">
            <a:avLst/>
          </a:prstGeom>
          <a:noFill/>
        </p:spPr>
      </p:pic>
      <p:pic>
        <p:nvPicPr>
          <p:cNvPr id="23560" name="Picture 8" descr="MPj04007560000[1]"/>
          <p:cNvPicPr>
            <a:picLocks noChangeAspect="1" noChangeArrowheads="1"/>
          </p:cNvPicPr>
          <p:nvPr/>
        </p:nvPicPr>
        <p:blipFill>
          <a:blip r:embed="rId3" cstate="print"/>
          <a:srcRect/>
          <a:stretch>
            <a:fillRect/>
          </a:stretch>
        </p:blipFill>
        <p:spPr bwMode="auto">
          <a:xfrm>
            <a:off x="228600" y="3657600"/>
            <a:ext cx="914400" cy="1371600"/>
          </a:xfrm>
          <a:prstGeom prst="rect">
            <a:avLst/>
          </a:prstGeom>
          <a:noFill/>
        </p:spPr>
      </p:pic>
      <p:pic>
        <p:nvPicPr>
          <p:cNvPr id="23561" name="Picture 9" descr="MPj04007560000[1]"/>
          <p:cNvPicPr>
            <a:picLocks noChangeAspect="1" noChangeArrowheads="1"/>
          </p:cNvPicPr>
          <p:nvPr/>
        </p:nvPicPr>
        <p:blipFill>
          <a:blip r:embed="rId3" cstate="print"/>
          <a:srcRect/>
          <a:stretch>
            <a:fillRect/>
          </a:stretch>
        </p:blipFill>
        <p:spPr bwMode="auto">
          <a:xfrm>
            <a:off x="228600" y="5334000"/>
            <a:ext cx="914400" cy="1371600"/>
          </a:xfrm>
          <a:prstGeom prst="rect">
            <a:avLst/>
          </a:prstGeom>
          <a:noFill/>
        </p:spPr>
      </p:pic>
      <p:pic>
        <p:nvPicPr>
          <p:cNvPr id="23562" name="Picture 10" descr="MPj04007560000[1]"/>
          <p:cNvPicPr>
            <a:picLocks noChangeAspect="1" noChangeArrowheads="1"/>
          </p:cNvPicPr>
          <p:nvPr/>
        </p:nvPicPr>
        <p:blipFill>
          <a:blip r:embed="rId3" cstate="print"/>
          <a:srcRect/>
          <a:stretch>
            <a:fillRect/>
          </a:stretch>
        </p:blipFill>
        <p:spPr bwMode="auto">
          <a:xfrm>
            <a:off x="228600" y="304800"/>
            <a:ext cx="914400" cy="1371600"/>
          </a:xfrm>
          <a:prstGeom prst="rect">
            <a:avLst/>
          </a:prstGeom>
          <a:noFill/>
        </p:spPr>
      </p:pic>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5" name="Rectangle 3"/>
          <p:cNvSpPr>
            <a:spLocks noGrp="1" noChangeArrowheads="1"/>
          </p:cNvSpPr>
          <p:nvPr>
            <p:ph type="body" idx="1"/>
          </p:nvPr>
        </p:nvSpPr>
        <p:spPr>
          <a:xfrm>
            <a:off x="0" y="228600"/>
            <a:ext cx="8763000" cy="3200400"/>
          </a:xfrm>
          <a:noFill/>
        </p:spPr>
        <p:txBody>
          <a:bodyPr/>
          <a:lstStyle/>
          <a:p>
            <a:pPr>
              <a:lnSpc>
                <a:spcPct val="90000"/>
              </a:lnSpc>
              <a:buNone/>
            </a:pPr>
            <a:r>
              <a:rPr lang="en-US" sz="4000" b="1" dirty="0" smtClean="0"/>
              <a:t>Encouraging </a:t>
            </a:r>
            <a:r>
              <a:rPr lang="en-US" sz="4000" b="1" dirty="0"/>
              <a:t>this conformity</a:t>
            </a:r>
            <a:r>
              <a:rPr lang="en-US" sz="4000" dirty="0"/>
              <a:t> </a:t>
            </a:r>
            <a:r>
              <a:rPr lang="en-US" sz="4000" dirty="0" smtClean="0"/>
              <a:t>was the </a:t>
            </a:r>
            <a:r>
              <a:rPr lang="en-US" sz="4000" dirty="0"/>
              <a:t>spread of </a:t>
            </a:r>
            <a:r>
              <a:rPr lang="en-US" sz="4000" b="1" dirty="0">
                <a:effectLst>
                  <a:outerShdw blurRad="38100" dist="38100" dir="2700000" algn="tl">
                    <a:srgbClr val="FFFFFF"/>
                  </a:outerShdw>
                </a:effectLst>
              </a:rPr>
              <a:t>television</a:t>
            </a:r>
            <a:r>
              <a:rPr lang="en-US" sz="4000" dirty="0"/>
              <a:t>, which broadcast the same set of images to Americans scattered </a:t>
            </a:r>
            <a:r>
              <a:rPr lang="en-US" sz="4000" dirty="0" smtClean="0"/>
              <a:t>throughout </a:t>
            </a:r>
            <a:r>
              <a:rPr lang="en-US" sz="4000" dirty="0"/>
              <a:t>the country. </a:t>
            </a:r>
          </a:p>
        </p:txBody>
      </p:sp>
      <p:pic>
        <p:nvPicPr>
          <p:cNvPr id="64516" name="Picture 4" descr="http://www.danzfamily.com/archives/blogphotos/08/036-fdr-television-broadcast.jpg"/>
          <p:cNvPicPr>
            <a:picLocks noChangeAspect="1" noChangeArrowheads="1"/>
          </p:cNvPicPr>
          <p:nvPr/>
        </p:nvPicPr>
        <p:blipFill>
          <a:blip r:embed="rId2" cstate="print"/>
          <a:srcRect/>
          <a:stretch>
            <a:fillRect/>
          </a:stretch>
        </p:blipFill>
        <p:spPr bwMode="auto">
          <a:xfrm>
            <a:off x="3962400" y="2590800"/>
            <a:ext cx="3682148" cy="411480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FALL2">
  <a:themeElements>
    <a:clrScheme name="FAL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FALL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FALL2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FALL2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FALL2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FALL2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FALL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FALL2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FALL2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FALL2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FALL2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FALL2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FALL2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FALL2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ALL2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themeOverride>
</file>

<file path=docProps/app.xml><?xml version="1.0" encoding="utf-8"?>
<Properties xmlns="http://schemas.openxmlformats.org/officeDocument/2006/extended-properties" xmlns:vt="http://schemas.openxmlformats.org/officeDocument/2006/docPropsVTypes">
  <Template>FALL 2006 Abstracts</Template>
  <TotalTime>12271</TotalTime>
  <Words>2535</Words>
  <Application>Microsoft Office PowerPoint</Application>
  <PresentationFormat>On-screen Show (4:3)</PresentationFormat>
  <Paragraphs>163</Paragraphs>
  <Slides>59</Slides>
  <Notes>3</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FALL2</vt:lpstr>
      <vt:lpstr>“The Lottery” Shirley Jackson</vt:lpstr>
      <vt:lpstr>Ancient Ritual Sacrifice</vt:lpstr>
      <vt:lpstr>PowerPoint Presentation</vt:lpstr>
      <vt:lpstr>Transfer of Sin</vt:lpstr>
      <vt:lpstr>PowerPoint Presentation</vt:lpstr>
      <vt:lpstr>Can you think of some examples from your life where someone was a scapegoat?</vt:lpstr>
      <vt:lpstr>Historical Context</vt:lpstr>
      <vt:lpstr>PowerPoint Presentation</vt:lpstr>
      <vt:lpstr>PowerPoint Presentation</vt:lpstr>
      <vt:lpstr>PowerPoint Presentation</vt:lpstr>
      <vt:lpstr>Historical Context Beyond the U.S. </vt:lpstr>
      <vt:lpstr>What do you know about the Holocaust?</vt:lpstr>
      <vt:lpstr>PowerPoint Presentation</vt:lpstr>
      <vt:lpstr>PowerPoint Presentation</vt:lpstr>
      <vt:lpstr>PowerPoint Presentation</vt:lpstr>
      <vt:lpstr>Historical/Sociological Context</vt:lpstr>
      <vt:lpstr>PowerPoint Presentation</vt:lpstr>
      <vt:lpstr>Have you heard the saying: “See No Evil, Hear No Evil, Speak No Evil?”</vt:lpstr>
      <vt:lpstr>After WWII, the world vowed there would never be another Holocaust. They would never let it happen again…</vt:lpstr>
      <vt:lpstr>“Let he who is without sin,  cast the first stone"</vt:lpstr>
      <vt:lpstr>Allusion:  a reference in a literary work to a person, place, or thing in history or another work of literature. </vt:lpstr>
      <vt:lpstr>PowerPoint Presentation</vt:lpstr>
      <vt:lpstr>PowerPoint Presentation</vt:lpstr>
      <vt:lpstr>Ritual without meaning</vt:lpstr>
      <vt:lpstr>Is the story saying that human's predisposition towards violence intersects with society's need for traditions?</vt:lpstr>
      <vt:lpstr>PowerPoint Presentation</vt:lpstr>
      <vt:lpstr>POV: 3rd Person Objective</vt:lpstr>
      <vt:lpstr>Is there a conflict between men and women in the story? </vt:lpstr>
      <vt:lpstr>Male vs. Female</vt:lpstr>
      <vt:lpstr>What is a woman’s role? Brainstorm With Your Group</vt:lpstr>
      <vt:lpstr>Women’s roles</vt:lpstr>
      <vt:lpstr>Women vs. Women</vt:lpstr>
      <vt:lpstr>What are some examples of conflict between women?</vt:lpstr>
      <vt:lpstr>What is mob mentality?</vt:lpstr>
      <vt:lpstr>Mob violence</vt:lpstr>
      <vt:lpstr>Exposition</vt:lpstr>
      <vt:lpstr>How did the setting effect your initial predictions about the story?</vt:lpstr>
      <vt:lpstr>The setting is…</vt:lpstr>
      <vt:lpstr>PowerPoint Presentation</vt:lpstr>
      <vt:lpstr>Symbolism…</vt:lpstr>
      <vt:lpstr>Symbolism</vt:lpstr>
      <vt:lpstr>Symbolism</vt:lpstr>
      <vt:lpstr>Symbolism: Names</vt:lpstr>
      <vt:lpstr>Symbolism: Names</vt:lpstr>
      <vt:lpstr>Symbolism: Names</vt:lpstr>
      <vt:lpstr>Symbolism: Names</vt:lpstr>
      <vt:lpstr>Symbolism: Names</vt:lpstr>
      <vt:lpstr>Symbolism: Names</vt:lpstr>
      <vt:lpstr>Symbolism: Names</vt:lpstr>
      <vt:lpstr>Symbolism: Names</vt:lpstr>
      <vt:lpstr>Symbolism: Names</vt:lpstr>
      <vt:lpstr>Irony</vt:lpstr>
      <vt:lpstr>Irony</vt:lpstr>
      <vt:lpstr>Foreshadowing…</vt:lpstr>
      <vt:lpstr>PowerPoint Presentation</vt:lpstr>
      <vt:lpstr>Themes</vt:lpstr>
      <vt:lpstr>PowerPoint Presentation</vt:lpstr>
      <vt:lpstr>What do you think?  Is “The Lottery” an example of allegory?</vt:lpstr>
      <vt:lpstr>“The Lottery”:  More than you expected, right…? </vt:lpstr>
    </vt:vector>
  </TitlesOfParts>
  <Company>Tidewater Community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Lottery” Shirley Jackson</dc:title>
  <dc:creator>4dm1n1str4t0r</dc:creator>
  <cp:lastModifiedBy>Erickson, Paula</cp:lastModifiedBy>
  <cp:revision>360</cp:revision>
  <dcterms:created xsi:type="dcterms:W3CDTF">2007-10-13T01:50:04Z</dcterms:created>
  <dcterms:modified xsi:type="dcterms:W3CDTF">2017-09-25T12:05:27Z</dcterms:modified>
</cp:coreProperties>
</file>